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7" r:id="rId2"/>
    <p:sldId id="337" r:id="rId3"/>
    <p:sldId id="345" r:id="rId4"/>
    <p:sldId id="334" r:id="rId5"/>
    <p:sldId id="335" r:id="rId6"/>
    <p:sldId id="319" r:id="rId7"/>
    <p:sldId id="328" r:id="rId8"/>
    <p:sldId id="329" r:id="rId9"/>
    <p:sldId id="330" r:id="rId10"/>
    <p:sldId id="331" r:id="rId11"/>
    <p:sldId id="332" r:id="rId12"/>
    <p:sldId id="339" r:id="rId13"/>
    <p:sldId id="343" r:id="rId14"/>
    <p:sldId id="338" r:id="rId15"/>
    <p:sldId id="340" r:id="rId16"/>
    <p:sldId id="344" r:id="rId17"/>
    <p:sldId id="333" r:id="rId18"/>
    <p:sldId id="342" r:id="rId19"/>
    <p:sldId id="336" r:id="rId20"/>
    <p:sldId id="341" r:id="rId21"/>
    <p:sldId id="275" r:id="rId22"/>
  </p:sldIdLst>
  <p:sldSz cx="9144000" cy="6858000" type="screen4x3"/>
  <p:notesSz cx="6807200" cy="9939338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0000CC"/>
    <a:srgbClr val="FFF017"/>
    <a:srgbClr val="FFFFFF"/>
    <a:srgbClr val="FFE8D1"/>
    <a:srgbClr val="FFDCB9"/>
    <a:srgbClr val="FFFFCC"/>
    <a:srgbClr val="99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6366" autoAdjust="0"/>
  </p:normalViewPr>
  <p:slideViewPr>
    <p:cSldViewPr showGuides="1">
      <p:cViewPr varScale="1">
        <p:scale>
          <a:sx n="88" d="100"/>
          <a:sy n="88" d="100"/>
        </p:scale>
        <p:origin x="9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1" d="100"/>
          <a:sy n="61" d="100"/>
        </p:scale>
        <p:origin x="-3354" y="-78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4415959-0CA8-4AC3-873B-3AB5799845B5}" type="datetimeFigureOut">
              <a:rPr lang="ko-KR" altLang="en-US"/>
              <a:pPr>
                <a:defRPr/>
              </a:pPr>
              <a:t>2016-12-20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 smtClean="0"/>
            </a:lvl1pPr>
          </a:lstStyle>
          <a:p>
            <a:pPr>
              <a:defRPr/>
            </a:pPr>
            <a:fld id="{4DF62186-FC72-4DC9-92BB-F485FFBF2D8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062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2155B6-2956-4786-917B-88B9E7D6BBCD}" type="datetimeFigureOut">
              <a:rPr lang="ko-KR" altLang="en-US"/>
              <a:pPr>
                <a:defRPr/>
              </a:pPr>
              <a:t>2016-12-20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 smtClean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EE6191EC-E4A4-4D10-819C-DD77E36AD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172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fld id="{2F33E126-7E52-4458-ABB1-2708BA3F2F1D}" type="slidenum">
              <a:rPr kumimoji="0" lang="de-DE" altLang="ko-KR">
                <a:solidFill>
                  <a:srgbClr val="000000"/>
                </a:solidFill>
              </a:rPr>
              <a:pPr/>
              <a:t>1</a:t>
            </a:fld>
            <a:endParaRPr kumimoji="0" lang="de-DE" altLang="ko-KR">
              <a:solidFill>
                <a:srgbClr val="000000"/>
              </a:solidFill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59213" y="9445625"/>
            <a:ext cx="29479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4" tIns="47402" rIns="94794" bIns="47402" anchor="b"/>
          <a:lstStyle>
            <a:lvl1pPr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E04244E2-E81D-43D7-8774-6CED3727497B}" type="slidenum">
              <a:rPr kumimoji="0" lang="en-GB" altLang="ko-KR" sz="1300">
                <a:solidFill>
                  <a:srgbClr val="000000"/>
                </a:solidFill>
              </a:rPr>
              <a:pPr algn="r" eaLnBrk="1" hangingPunct="1"/>
              <a:t>1</a:t>
            </a:fld>
            <a:endParaRPr kumimoji="0" lang="en-GB" altLang="ko-KR" sz="1300">
              <a:solidFill>
                <a:srgbClr val="000000"/>
              </a:solidFill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9638"/>
            <a:ext cx="4991100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94" tIns="47402" rIns="94794" bIns="474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ko-KR" smtClean="0"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293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C1013991-929E-4124-B13E-33A8A4EB475D}" type="slidenum">
              <a:rPr kumimoji="0" lang="de-DE" altLang="ko-KR" sz="1200">
                <a:solidFill>
                  <a:srgbClr val="000000"/>
                </a:solidFill>
              </a:rPr>
              <a:pPr algn="r" eaLnBrk="1" hangingPunct="1"/>
              <a:t>12</a:t>
            </a:fld>
            <a:endParaRPr kumimoji="0" lang="de-DE" altLang="ko-KR" sz="1200">
              <a:solidFill>
                <a:srgbClr val="000000"/>
              </a:solidFill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59213" y="9445625"/>
            <a:ext cx="29479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4" tIns="47402" rIns="94794" bIns="47402" anchor="b"/>
          <a:lstStyle>
            <a:lvl1pPr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04EA4476-9832-4B20-9B1F-2DFA4A29F73D}" type="slidenum">
              <a:rPr kumimoji="0" lang="en-GB" altLang="ko-KR" sz="1300">
                <a:solidFill>
                  <a:srgbClr val="000000"/>
                </a:solidFill>
              </a:rPr>
              <a:pPr algn="r" eaLnBrk="1" hangingPunct="1"/>
              <a:t>12</a:t>
            </a:fld>
            <a:endParaRPr kumimoji="0" lang="en-GB" altLang="ko-KR" sz="130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9638"/>
            <a:ext cx="4991100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94" tIns="47402" rIns="94794" bIns="474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ko-KR" smtClean="0"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120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C1013991-929E-4124-B13E-33A8A4EB475D}" type="slidenum">
              <a:rPr kumimoji="0" lang="de-DE" altLang="ko-KR" sz="1200">
                <a:solidFill>
                  <a:srgbClr val="000000"/>
                </a:solidFill>
              </a:rPr>
              <a:pPr algn="r" eaLnBrk="1" hangingPunct="1"/>
              <a:t>13</a:t>
            </a:fld>
            <a:endParaRPr kumimoji="0" lang="de-DE" altLang="ko-KR" sz="1200">
              <a:solidFill>
                <a:srgbClr val="000000"/>
              </a:solidFill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59213" y="9445625"/>
            <a:ext cx="29479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4" tIns="47402" rIns="94794" bIns="47402" anchor="b"/>
          <a:lstStyle>
            <a:lvl1pPr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04EA4476-9832-4B20-9B1F-2DFA4A29F73D}" type="slidenum">
              <a:rPr kumimoji="0" lang="en-GB" altLang="ko-KR" sz="1300">
                <a:solidFill>
                  <a:srgbClr val="000000"/>
                </a:solidFill>
              </a:rPr>
              <a:pPr algn="r" eaLnBrk="1" hangingPunct="1"/>
              <a:t>13</a:t>
            </a:fld>
            <a:endParaRPr kumimoji="0" lang="en-GB" altLang="ko-KR" sz="130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9638"/>
            <a:ext cx="4991100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94" tIns="47402" rIns="94794" bIns="474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ko-KR" smtClean="0"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3070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C1013991-929E-4124-B13E-33A8A4EB475D}" type="slidenum">
              <a:rPr kumimoji="0" lang="de-DE" altLang="ko-KR" sz="1200">
                <a:solidFill>
                  <a:srgbClr val="000000"/>
                </a:solidFill>
              </a:rPr>
              <a:pPr algn="r" eaLnBrk="1" hangingPunct="1"/>
              <a:t>14</a:t>
            </a:fld>
            <a:endParaRPr kumimoji="0" lang="de-DE" altLang="ko-KR" sz="1200">
              <a:solidFill>
                <a:srgbClr val="000000"/>
              </a:solidFill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59213" y="9445625"/>
            <a:ext cx="29479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4" tIns="47402" rIns="94794" bIns="47402" anchor="b"/>
          <a:lstStyle>
            <a:lvl1pPr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04EA4476-9832-4B20-9B1F-2DFA4A29F73D}" type="slidenum">
              <a:rPr kumimoji="0" lang="en-GB" altLang="ko-KR" sz="1300">
                <a:solidFill>
                  <a:srgbClr val="000000"/>
                </a:solidFill>
              </a:rPr>
              <a:pPr algn="r" eaLnBrk="1" hangingPunct="1"/>
              <a:t>14</a:t>
            </a:fld>
            <a:endParaRPr kumimoji="0" lang="en-GB" altLang="ko-KR" sz="130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9638"/>
            <a:ext cx="4991100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94" tIns="47402" rIns="94794" bIns="474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ko-KR" dirty="0" smtClean="0"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2004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C1013991-929E-4124-B13E-33A8A4EB475D}" type="slidenum">
              <a:rPr kumimoji="0" lang="de-DE" altLang="ko-KR" sz="1200">
                <a:solidFill>
                  <a:srgbClr val="000000"/>
                </a:solidFill>
              </a:rPr>
              <a:pPr algn="r" eaLnBrk="1" hangingPunct="1"/>
              <a:t>15</a:t>
            </a:fld>
            <a:endParaRPr kumimoji="0" lang="de-DE" altLang="ko-KR" sz="1200">
              <a:solidFill>
                <a:srgbClr val="000000"/>
              </a:solidFill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59213" y="9445625"/>
            <a:ext cx="29479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4" tIns="47402" rIns="94794" bIns="47402" anchor="b"/>
          <a:lstStyle>
            <a:lvl1pPr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04EA4476-9832-4B20-9B1F-2DFA4A29F73D}" type="slidenum">
              <a:rPr kumimoji="0" lang="en-GB" altLang="ko-KR" sz="1300">
                <a:solidFill>
                  <a:srgbClr val="000000"/>
                </a:solidFill>
              </a:rPr>
              <a:pPr algn="r" eaLnBrk="1" hangingPunct="1"/>
              <a:t>15</a:t>
            </a:fld>
            <a:endParaRPr kumimoji="0" lang="en-GB" altLang="ko-KR" sz="130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9638"/>
            <a:ext cx="4991100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94" tIns="47402" rIns="94794" bIns="474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ko-KR" dirty="0" smtClean="0"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4782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C1013991-929E-4124-B13E-33A8A4EB475D}" type="slidenum">
              <a:rPr kumimoji="0" lang="de-DE" altLang="ko-KR" sz="1200">
                <a:solidFill>
                  <a:srgbClr val="000000"/>
                </a:solidFill>
              </a:rPr>
              <a:pPr algn="r" eaLnBrk="1" hangingPunct="1"/>
              <a:t>16</a:t>
            </a:fld>
            <a:endParaRPr kumimoji="0" lang="de-DE" altLang="ko-KR" sz="1200">
              <a:solidFill>
                <a:srgbClr val="000000"/>
              </a:solidFill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59213" y="9445625"/>
            <a:ext cx="29479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4" tIns="47402" rIns="94794" bIns="47402" anchor="b"/>
          <a:lstStyle>
            <a:lvl1pPr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04EA4476-9832-4B20-9B1F-2DFA4A29F73D}" type="slidenum">
              <a:rPr kumimoji="0" lang="en-GB" altLang="ko-KR" sz="1300">
                <a:solidFill>
                  <a:srgbClr val="000000"/>
                </a:solidFill>
              </a:rPr>
              <a:pPr algn="r" eaLnBrk="1" hangingPunct="1"/>
              <a:t>16</a:t>
            </a:fld>
            <a:endParaRPr kumimoji="0" lang="en-GB" altLang="ko-KR" sz="130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9638"/>
            <a:ext cx="4991100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94" tIns="47402" rIns="94794" bIns="474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ko-KR" dirty="0" smtClean="0"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590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C1013991-929E-4124-B13E-33A8A4EB475D}" type="slidenum">
              <a:rPr kumimoji="0" lang="de-DE" altLang="ko-KR" sz="1200">
                <a:solidFill>
                  <a:srgbClr val="000000"/>
                </a:solidFill>
              </a:rPr>
              <a:pPr algn="r" eaLnBrk="1" hangingPunct="1"/>
              <a:t>17</a:t>
            </a:fld>
            <a:endParaRPr kumimoji="0" lang="de-DE" altLang="ko-KR" sz="1200">
              <a:solidFill>
                <a:srgbClr val="000000"/>
              </a:solidFill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59213" y="9445625"/>
            <a:ext cx="29479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4" tIns="47402" rIns="94794" bIns="47402" anchor="b"/>
          <a:lstStyle>
            <a:lvl1pPr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04EA4476-9832-4B20-9B1F-2DFA4A29F73D}" type="slidenum">
              <a:rPr kumimoji="0" lang="en-GB" altLang="ko-KR" sz="1300">
                <a:solidFill>
                  <a:srgbClr val="000000"/>
                </a:solidFill>
              </a:rPr>
              <a:pPr algn="r" eaLnBrk="1" hangingPunct="1"/>
              <a:t>17</a:t>
            </a:fld>
            <a:endParaRPr kumimoji="0" lang="en-GB" altLang="ko-KR" sz="130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9638"/>
            <a:ext cx="4991100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94" tIns="47402" rIns="94794" bIns="474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ko-KR" smtClean="0"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0216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C1013991-929E-4124-B13E-33A8A4EB475D}" type="slidenum">
              <a:rPr kumimoji="0" lang="de-DE" altLang="ko-KR" sz="1200">
                <a:solidFill>
                  <a:srgbClr val="000000"/>
                </a:solidFill>
              </a:rPr>
              <a:pPr algn="r" eaLnBrk="1" hangingPunct="1"/>
              <a:t>18</a:t>
            </a:fld>
            <a:endParaRPr kumimoji="0" lang="de-DE" altLang="ko-KR" sz="1200">
              <a:solidFill>
                <a:srgbClr val="000000"/>
              </a:solidFill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59213" y="9445625"/>
            <a:ext cx="29479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4" tIns="47402" rIns="94794" bIns="47402" anchor="b"/>
          <a:lstStyle>
            <a:lvl1pPr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04EA4476-9832-4B20-9B1F-2DFA4A29F73D}" type="slidenum">
              <a:rPr kumimoji="0" lang="en-GB" altLang="ko-KR" sz="1300">
                <a:solidFill>
                  <a:srgbClr val="000000"/>
                </a:solidFill>
              </a:rPr>
              <a:pPr algn="r" eaLnBrk="1" hangingPunct="1"/>
              <a:t>18</a:t>
            </a:fld>
            <a:endParaRPr kumimoji="0" lang="en-GB" altLang="ko-KR" sz="130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9638"/>
            <a:ext cx="4991100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94" tIns="47402" rIns="94794" bIns="474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ko-KR" smtClean="0"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8252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C1013991-929E-4124-B13E-33A8A4EB475D}" type="slidenum">
              <a:rPr kumimoji="0" lang="de-DE" altLang="ko-KR" sz="1200">
                <a:solidFill>
                  <a:srgbClr val="000000"/>
                </a:solidFill>
              </a:rPr>
              <a:pPr algn="r" eaLnBrk="1" hangingPunct="1"/>
              <a:t>19</a:t>
            </a:fld>
            <a:endParaRPr kumimoji="0" lang="de-DE" altLang="ko-KR" sz="1200">
              <a:solidFill>
                <a:srgbClr val="000000"/>
              </a:solidFill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59213" y="9445625"/>
            <a:ext cx="29479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4" tIns="47402" rIns="94794" bIns="47402" anchor="b"/>
          <a:lstStyle>
            <a:lvl1pPr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04EA4476-9832-4B20-9B1F-2DFA4A29F73D}" type="slidenum">
              <a:rPr kumimoji="0" lang="en-GB" altLang="ko-KR" sz="1300">
                <a:solidFill>
                  <a:srgbClr val="000000"/>
                </a:solidFill>
              </a:rPr>
              <a:pPr algn="r" eaLnBrk="1" hangingPunct="1"/>
              <a:t>19</a:t>
            </a:fld>
            <a:endParaRPr kumimoji="0" lang="en-GB" altLang="ko-KR" sz="130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9638"/>
            <a:ext cx="4991100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94" tIns="47402" rIns="94794" bIns="474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ko-KR" smtClean="0"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8450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C1013991-929E-4124-B13E-33A8A4EB475D}" type="slidenum">
              <a:rPr kumimoji="0" lang="de-DE" altLang="ko-KR" sz="1200">
                <a:solidFill>
                  <a:srgbClr val="000000"/>
                </a:solidFill>
              </a:rPr>
              <a:pPr algn="r" eaLnBrk="1" hangingPunct="1"/>
              <a:t>20</a:t>
            </a:fld>
            <a:endParaRPr kumimoji="0" lang="de-DE" altLang="ko-KR" sz="1200">
              <a:solidFill>
                <a:srgbClr val="000000"/>
              </a:solidFill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59213" y="9445625"/>
            <a:ext cx="29479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4" tIns="47402" rIns="94794" bIns="47402" anchor="b"/>
          <a:lstStyle>
            <a:lvl1pPr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04EA4476-9832-4B20-9B1F-2DFA4A29F73D}" type="slidenum">
              <a:rPr kumimoji="0" lang="en-GB" altLang="ko-KR" sz="1300">
                <a:solidFill>
                  <a:srgbClr val="000000"/>
                </a:solidFill>
              </a:rPr>
              <a:pPr algn="r" eaLnBrk="1" hangingPunct="1"/>
              <a:t>20</a:t>
            </a:fld>
            <a:endParaRPr kumimoji="0" lang="en-GB" altLang="ko-KR" sz="130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9638"/>
            <a:ext cx="4991100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94" tIns="47402" rIns="94794" bIns="474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ko-KR" smtClean="0"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4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45973543-584A-473E-9B75-C3691422C6CB}" type="slidenum">
              <a:rPr kumimoji="0" lang="de-DE" altLang="ko-KR" sz="1200">
                <a:solidFill>
                  <a:srgbClr val="000000"/>
                </a:solidFill>
              </a:rPr>
              <a:pPr algn="r" eaLnBrk="1" hangingPunct="1"/>
              <a:t>21</a:t>
            </a:fld>
            <a:endParaRPr kumimoji="0" lang="de-DE" altLang="ko-KR" sz="1200">
              <a:solidFill>
                <a:srgbClr val="000000"/>
              </a:solidFill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59213" y="9445625"/>
            <a:ext cx="29479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4" tIns="47402" rIns="94794" bIns="47402" anchor="b"/>
          <a:lstStyle>
            <a:lvl1pPr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FC6DBF3C-4F52-433E-8717-1C03821570B3}" type="slidenum">
              <a:rPr kumimoji="0" lang="en-GB" altLang="ko-KR" sz="1300">
                <a:solidFill>
                  <a:srgbClr val="000000"/>
                </a:solidFill>
              </a:rPr>
              <a:pPr algn="r" eaLnBrk="1" hangingPunct="1"/>
              <a:t>21</a:t>
            </a:fld>
            <a:endParaRPr kumimoji="0" lang="en-GB" altLang="ko-KR" sz="1300">
              <a:solidFill>
                <a:srgbClr val="000000"/>
              </a:solidFill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9638"/>
            <a:ext cx="4991100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94" tIns="47402" rIns="94794" bIns="474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ko-KR" smtClean="0"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878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C1013991-929E-4124-B13E-33A8A4EB475D}" type="slidenum">
              <a:rPr kumimoji="0" lang="de-DE" altLang="ko-KR" sz="1200">
                <a:solidFill>
                  <a:srgbClr val="000000"/>
                </a:solidFill>
              </a:rPr>
              <a:pPr algn="r" eaLnBrk="1" hangingPunct="1"/>
              <a:t>4</a:t>
            </a:fld>
            <a:endParaRPr kumimoji="0" lang="de-DE" altLang="ko-KR" sz="1200">
              <a:solidFill>
                <a:srgbClr val="000000"/>
              </a:solidFill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59213" y="9445625"/>
            <a:ext cx="29479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4" tIns="47402" rIns="94794" bIns="47402" anchor="b"/>
          <a:lstStyle>
            <a:lvl1pPr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04EA4476-9832-4B20-9B1F-2DFA4A29F73D}" type="slidenum">
              <a:rPr kumimoji="0" lang="en-GB" altLang="ko-KR" sz="1300">
                <a:solidFill>
                  <a:srgbClr val="000000"/>
                </a:solidFill>
              </a:rPr>
              <a:pPr algn="r" eaLnBrk="1" hangingPunct="1"/>
              <a:t>4</a:t>
            </a:fld>
            <a:endParaRPr kumimoji="0" lang="en-GB" altLang="ko-KR" sz="130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9638"/>
            <a:ext cx="4991100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94" tIns="47402" rIns="94794" bIns="474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ko-KR" smtClean="0"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0119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C1013991-929E-4124-B13E-33A8A4EB475D}" type="slidenum">
              <a:rPr kumimoji="0" lang="de-DE" altLang="ko-KR" sz="1200">
                <a:solidFill>
                  <a:srgbClr val="000000"/>
                </a:solidFill>
              </a:rPr>
              <a:pPr algn="r" eaLnBrk="1" hangingPunct="1"/>
              <a:t>5</a:t>
            </a:fld>
            <a:endParaRPr kumimoji="0" lang="de-DE" altLang="ko-KR" sz="1200">
              <a:solidFill>
                <a:srgbClr val="000000"/>
              </a:solidFill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59213" y="9445625"/>
            <a:ext cx="29479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4" tIns="47402" rIns="94794" bIns="47402" anchor="b"/>
          <a:lstStyle>
            <a:lvl1pPr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04EA4476-9832-4B20-9B1F-2DFA4A29F73D}" type="slidenum">
              <a:rPr kumimoji="0" lang="en-GB" altLang="ko-KR" sz="1300">
                <a:solidFill>
                  <a:srgbClr val="000000"/>
                </a:solidFill>
              </a:rPr>
              <a:pPr algn="r" eaLnBrk="1" hangingPunct="1"/>
              <a:t>5</a:t>
            </a:fld>
            <a:endParaRPr kumimoji="0" lang="en-GB" altLang="ko-KR" sz="130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9638"/>
            <a:ext cx="4991100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94" tIns="47402" rIns="94794" bIns="474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ko-KR" smtClean="0"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7511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C1013991-929E-4124-B13E-33A8A4EB475D}" type="slidenum">
              <a:rPr kumimoji="0" lang="de-DE" altLang="ko-KR" sz="1200">
                <a:solidFill>
                  <a:srgbClr val="000000"/>
                </a:solidFill>
              </a:rPr>
              <a:pPr algn="r" eaLnBrk="1" hangingPunct="1"/>
              <a:t>6</a:t>
            </a:fld>
            <a:endParaRPr kumimoji="0" lang="de-DE" altLang="ko-KR" sz="1200">
              <a:solidFill>
                <a:srgbClr val="000000"/>
              </a:solidFill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59213" y="9445625"/>
            <a:ext cx="29479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4" tIns="47402" rIns="94794" bIns="47402" anchor="b"/>
          <a:lstStyle>
            <a:lvl1pPr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04EA4476-9832-4B20-9B1F-2DFA4A29F73D}" type="slidenum">
              <a:rPr kumimoji="0" lang="en-GB" altLang="ko-KR" sz="1300">
                <a:solidFill>
                  <a:srgbClr val="000000"/>
                </a:solidFill>
              </a:rPr>
              <a:pPr algn="r" eaLnBrk="1" hangingPunct="1"/>
              <a:t>6</a:t>
            </a:fld>
            <a:endParaRPr kumimoji="0" lang="en-GB" altLang="ko-KR" sz="130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9638"/>
            <a:ext cx="4991100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94" tIns="47402" rIns="94794" bIns="474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ko-KR" smtClean="0"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7712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C1013991-929E-4124-B13E-33A8A4EB475D}" type="slidenum">
              <a:rPr kumimoji="0" lang="de-DE" altLang="ko-KR" sz="1200">
                <a:solidFill>
                  <a:srgbClr val="000000"/>
                </a:solidFill>
              </a:rPr>
              <a:pPr algn="r" eaLnBrk="1" hangingPunct="1"/>
              <a:t>7</a:t>
            </a:fld>
            <a:endParaRPr kumimoji="0" lang="de-DE" altLang="ko-KR" sz="1200">
              <a:solidFill>
                <a:srgbClr val="000000"/>
              </a:solidFill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59213" y="9445625"/>
            <a:ext cx="29479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4" tIns="47402" rIns="94794" bIns="47402" anchor="b"/>
          <a:lstStyle>
            <a:lvl1pPr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04EA4476-9832-4B20-9B1F-2DFA4A29F73D}" type="slidenum">
              <a:rPr kumimoji="0" lang="en-GB" altLang="ko-KR" sz="1300">
                <a:solidFill>
                  <a:srgbClr val="000000"/>
                </a:solidFill>
              </a:rPr>
              <a:pPr algn="r" eaLnBrk="1" hangingPunct="1"/>
              <a:t>7</a:t>
            </a:fld>
            <a:endParaRPr kumimoji="0" lang="en-GB" altLang="ko-KR" sz="130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9638"/>
            <a:ext cx="4991100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94" tIns="47402" rIns="94794" bIns="474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ko-KR" smtClean="0"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440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C1013991-929E-4124-B13E-33A8A4EB475D}" type="slidenum">
              <a:rPr kumimoji="0" lang="de-DE" altLang="ko-KR" sz="1200">
                <a:solidFill>
                  <a:srgbClr val="000000"/>
                </a:solidFill>
              </a:rPr>
              <a:pPr algn="r" eaLnBrk="1" hangingPunct="1"/>
              <a:t>8</a:t>
            </a:fld>
            <a:endParaRPr kumimoji="0" lang="de-DE" altLang="ko-KR" sz="1200">
              <a:solidFill>
                <a:srgbClr val="000000"/>
              </a:solidFill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59213" y="9445625"/>
            <a:ext cx="29479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4" tIns="47402" rIns="94794" bIns="47402" anchor="b"/>
          <a:lstStyle>
            <a:lvl1pPr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04EA4476-9832-4B20-9B1F-2DFA4A29F73D}" type="slidenum">
              <a:rPr kumimoji="0" lang="en-GB" altLang="ko-KR" sz="1300">
                <a:solidFill>
                  <a:srgbClr val="000000"/>
                </a:solidFill>
              </a:rPr>
              <a:pPr algn="r" eaLnBrk="1" hangingPunct="1"/>
              <a:t>8</a:t>
            </a:fld>
            <a:endParaRPr kumimoji="0" lang="en-GB" altLang="ko-KR" sz="130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9638"/>
            <a:ext cx="4991100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94" tIns="47402" rIns="94794" bIns="474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ko-KR" smtClean="0"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0487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C1013991-929E-4124-B13E-33A8A4EB475D}" type="slidenum">
              <a:rPr kumimoji="0" lang="de-DE" altLang="ko-KR" sz="1200">
                <a:solidFill>
                  <a:srgbClr val="000000"/>
                </a:solidFill>
              </a:rPr>
              <a:pPr algn="r" eaLnBrk="1" hangingPunct="1"/>
              <a:t>9</a:t>
            </a:fld>
            <a:endParaRPr kumimoji="0" lang="de-DE" altLang="ko-KR" sz="1200">
              <a:solidFill>
                <a:srgbClr val="000000"/>
              </a:solidFill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59213" y="9445625"/>
            <a:ext cx="29479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4" tIns="47402" rIns="94794" bIns="47402" anchor="b"/>
          <a:lstStyle>
            <a:lvl1pPr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04EA4476-9832-4B20-9B1F-2DFA4A29F73D}" type="slidenum">
              <a:rPr kumimoji="0" lang="en-GB" altLang="ko-KR" sz="1300">
                <a:solidFill>
                  <a:srgbClr val="000000"/>
                </a:solidFill>
              </a:rPr>
              <a:pPr algn="r" eaLnBrk="1" hangingPunct="1"/>
              <a:t>9</a:t>
            </a:fld>
            <a:endParaRPr kumimoji="0" lang="en-GB" altLang="ko-KR" sz="130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9638"/>
            <a:ext cx="4991100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94" tIns="47402" rIns="94794" bIns="474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ko-KR" smtClean="0"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5157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C1013991-929E-4124-B13E-33A8A4EB475D}" type="slidenum">
              <a:rPr kumimoji="0" lang="de-DE" altLang="ko-KR" sz="1200">
                <a:solidFill>
                  <a:srgbClr val="000000"/>
                </a:solidFill>
              </a:rPr>
              <a:pPr algn="r" eaLnBrk="1" hangingPunct="1"/>
              <a:t>10</a:t>
            </a:fld>
            <a:endParaRPr kumimoji="0" lang="de-DE" altLang="ko-KR" sz="1200">
              <a:solidFill>
                <a:srgbClr val="000000"/>
              </a:solidFill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59213" y="9445625"/>
            <a:ext cx="29479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4" tIns="47402" rIns="94794" bIns="47402" anchor="b"/>
          <a:lstStyle>
            <a:lvl1pPr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04EA4476-9832-4B20-9B1F-2DFA4A29F73D}" type="slidenum">
              <a:rPr kumimoji="0" lang="en-GB" altLang="ko-KR" sz="1300">
                <a:solidFill>
                  <a:srgbClr val="000000"/>
                </a:solidFill>
              </a:rPr>
              <a:pPr algn="r" eaLnBrk="1" hangingPunct="1"/>
              <a:t>10</a:t>
            </a:fld>
            <a:endParaRPr kumimoji="0" lang="en-GB" altLang="ko-KR" sz="130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9638"/>
            <a:ext cx="4991100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94" tIns="47402" rIns="94794" bIns="474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ko-KR" smtClean="0"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7795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C1013991-929E-4124-B13E-33A8A4EB475D}" type="slidenum">
              <a:rPr kumimoji="0" lang="de-DE" altLang="ko-KR" sz="1200">
                <a:solidFill>
                  <a:srgbClr val="000000"/>
                </a:solidFill>
              </a:rPr>
              <a:pPr algn="r" eaLnBrk="1" hangingPunct="1"/>
              <a:t>11</a:t>
            </a:fld>
            <a:endParaRPr kumimoji="0" lang="de-DE" altLang="ko-KR" sz="1200">
              <a:solidFill>
                <a:srgbClr val="000000"/>
              </a:solidFill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59213" y="9445625"/>
            <a:ext cx="29479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4" tIns="47402" rIns="94794" bIns="47402" anchor="b"/>
          <a:lstStyle>
            <a:lvl1pPr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defTabSz="9461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/>
            <a:fld id="{04EA4476-9832-4B20-9B1F-2DFA4A29F73D}" type="slidenum">
              <a:rPr kumimoji="0" lang="en-GB" altLang="ko-KR" sz="1300">
                <a:solidFill>
                  <a:srgbClr val="000000"/>
                </a:solidFill>
              </a:rPr>
              <a:pPr algn="r" eaLnBrk="1" hangingPunct="1"/>
              <a:t>11</a:t>
            </a:fld>
            <a:endParaRPr kumimoji="0" lang="en-GB" altLang="ko-KR" sz="130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9638"/>
            <a:ext cx="4991100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94" tIns="47402" rIns="94794" bIns="474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ko-KR" smtClean="0"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513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4" name="그림 28" descr="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5" name="그림 6" descr="로고_시그니쳐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0"/>
            <a:ext cx="14636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CE743DB-EEA5-47F6-BA9C-C24B059334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75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5" name="그림 6" descr="로고_시그니쳐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0"/>
            <a:ext cx="14636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CE743DB-EEA5-47F6-BA9C-C24B059334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1629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4" name="그림 6" descr="로고_시그니쳐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0"/>
            <a:ext cx="14636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CE743DB-EEA5-47F6-BA9C-C24B059334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778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4" name="그림 6" descr="로고_시그니쳐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0"/>
            <a:ext cx="14636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CE743DB-EEA5-47F6-BA9C-C24B059334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6164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3" name="그림 6" descr="로고_시그니쳐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0"/>
            <a:ext cx="14636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CE743DB-EEA5-47F6-BA9C-C24B059334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474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4" name="그림 28" descr="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5" name="그림 6" descr="로고_시그니쳐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0"/>
            <a:ext cx="14636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CE743DB-EEA5-47F6-BA9C-C24B059334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516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4" name="그림 28" descr="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6" name="그림 6" descr="로고_시그니쳐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0"/>
            <a:ext cx="14636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CE743DB-EEA5-47F6-BA9C-C24B059334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364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 descr="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슬라이드 번호 개체 틀 1"/>
          <p:cNvSpPr txBox="1">
            <a:spLocks/>
          </p:cNvSpPr>
          <p:nvPr userDrawn="1"/>
        </p:nvSpPr>
        <p:spPr bwMode="auto">
          <a:xfrm>
            <a:off x="6740525" y="6467475"/>
            <a:ext cx="22542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r" eaLnBrk="1" hangingPunct="1">
              <a:defRPr/>
            </a:pPr>
            <a:r>
              <a:rPr kumimoji="0" lang="en-US" altLang="ko-KR" sz="1500" b="1" smtClean="0">
                <a:solidFill>
                  <a:srgbClr val="000000"/>
                </a:solidFill>
              </a:rPr>
              <a:t>- </a:t>
            </a:r>
            <a:fld id="{CE43D9A1-2959-4C9B-B78A-E4474D365416}" type="slidenum">
              <a:rPr kumimoji="0" lang="ko-KR" altLang="en-US" sz="1500" b="1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r>
              <a:rPr kumimoji="0" lang="en-US" altLang="ko-KR" sz="1500" b="1" smtClean="0">
                <a:solidFill>
                  <a:srgbClr val="000000"/>
                </a:solidFill>
              </a:rPr>
              <a:t> -</a:t>
            </a:r>
            <a:endParaRPr kumimoji="0" lang="ko-KR" altLang="en-US" sz="1500" b="1" smtClean="0">
              <a:solidFill>
                <a:srgbClr val="000000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6" name="그림 28" descr="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pic>
        <p:nvPicPr>
          <p:cNvPr id="7" name="그림 6" descr="로고_시그니쳐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0"/>
            <a:ext cx="14636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CE743DB-EEA5-47F6-BA9C-C24B059334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983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4" name="그림 6" descr="로고_시그니쳐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0"/>
            <a:ext cx="14636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CE743DB-EEA5-47F6-BA9C-C24B059334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6344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5" name="그림 6" descr="로고_시그니쳐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0"/>
            <a:ext cx="14636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CE743DB-EEA5-47F6-BA9C-C24B059334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385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7" name="그림 6" descr="로고_시그니쳐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0"/>
            <a:ext cx="14636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CE743DB-EEA5-47F6-BA9C-C24B059334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411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3" name="그림 6" descr="로고_시그니쳐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0"/>
            <a:ext cx="14636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CE743DB-EEA5-47F6-BA9C-C24B059334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113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5" name="그림 6" descr="로고_시그니쳐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0"/>
            <a:ext cx="14636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CE743DB-EEA5-47F6-BA9C-C24B059334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1559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1" descr="2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28" descr="1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6" descr="로고_시그니쳐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0"/>
            <a:ext cx="14636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3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</p:sldLayoutIdLst>
  <p:transition spd="med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12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13.png"/><Relationship Id="rId9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gif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0"/>
          <p:cNvSpPr txBox="1">
            <a:spLocks noChangeArrowheads="1"/>
          </p:cNvSpPr>
          <p:nvPr/>
        </p:nvSpPr>
        <p:spPr bwMode="auto">
          <a:xfrm>
            <a:off x="101029" y="2564904"/>
            <a:ext cx="8935467" cy="160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kumimoji="0" lang="en-US" altLang="ko-KR" sz="4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AI(</a:t>
            </a:r>
            <a:r>
              <a:rPr kumimoji="0" lang="ko-KR" altLang="en-US" sz="4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조류인플루엔자</a:t>
            </a:r>
            <a:r>
              <a:rPr kumimoji="0" lang="en-US" altLang="ko-KR" sz="4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kumimoji="0" lang="ko-KR" altLang="en-US" sz="4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예방 및 </a:t>
            </a:r>
            <a:endParaRPr kumimoji="0" lang="en-US" altLang="ko-KR" sz="44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ts val="1200"/>
              </a:spcBef>
              <a:defRPr/>
            </a:pPr>
            <a:r>
              <a:rPr kumimoji="0" lang="ko-KR" altLang="en-US" sz="4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건강관리 </a:t>
            </a:r>
            <a:endParaRPr kumimoji="0" lang="en-US" altLang="ko-KR" sz="44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별" descr="별빛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847725"/>
            <a:ext cx="1600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별" descr="별빛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698500"/>
            <a:ext cx="858838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별" descr="별빛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365125"/>
            <a:ext cx="13811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별" descr="별빛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276225"/>
            <a:ext cx="85883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그림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55676"/>
            <a:ext cx="270986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7498040" y="218574"/>
            <a:ext cx="1566862" cy="292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latinLnBrk="1" hangingPunct="1">
              <a:spcBef>
                <a:spcPct val="10000"/>
              </a:spcBef>
            </a:pPr>
            <a:r>
              <a:rPr lang="ko-KR" altLang="en-US" sz="13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교육자료</a:t>
            </a:r>
            <a:r>
              <a:rPr lang="en-US" altLang="ko-KR" sz="13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3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강의용</a:t>
            </a:r>
            <a:r>
              <a:rPr lang="en-US" altLang="ko-KR" sz="13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300" dirty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661247"/>
            <a:ext cx="4144128" cy="80591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그림 24" descr="0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" y="620713"/>
            <a:ext cx="9108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7939088" cy="13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ko-KR" altLang="en-US" sz="32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en-US" altLang="ko-K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0" lang="ko-KR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개인보호구 착용 및 사용법</a:t>
            </a:r>
            <a:r>
              <a:rPr kumimoji="0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레벨 </a:t>
            </a:r>
            <a:r>
              <a:rPr kumimoji="0"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이상</a:t>
            </a:r>
            <a:r>
              <a:rPr kumimoji="0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ko-KR" alt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Bef>
                <a:spcPct val="50000"/>
              </a:spcBef>
              <a:defRPr/>
            </a:pPr>
            <a:endParaRPr kumimoji="0"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72118" y="836712"/>
            <a:ext cx="8240714" cy="2436594"/>
            <a:chOff x="467816" y="836712"/>
            <a:chExt cx="8240714" cy="2436594"/>
          </a:xfrm>
        </p:grpSpPr>
        <p:pic>
          <p:nvPicPr>
            <p:cNvPr id="6149" name="그림 9" descr="0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923925"/>
              <a:ext cx="287338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467816" y="836712"/>
              <a:ext cx="7848600" cy="4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2900" indent="-342900" eaLnBrk="1" hangingPunct="1">
                <a:spcBef>
                  <a:spcPts val="1000"/>
                </a:spcBef>
                <a:defRPr/>
              </a:pPr>
              <a:r>
                <a:rPr kumimoji="0" lang="ko-KR" altLang="en-US" sz="2400" b="1" dirty="0" smtClean="0">
                  <a:solidFill>
                    <a:schemeClr val="bg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마스크 착용 </a:t>
              </a:r>
              <a:r>
                <a:rPr kumimoji="0" lang="ko-KR" altLang="en-US" sz="24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방법</a:t>
              </a:r>
              <a:endParaRPr kumimoji="0" lang="ko-KR" altLang="en-US" sz="2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5644" y="1334314"/>
              <a:ext cx="80028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마스크는 얼굴에 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밀착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시킴</a:t>
              </a:r>
              <a:r>
                <a:rPr lang="en-US" altLang="ko-KR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턱수염이 있는 경우 면도 후 착용</a:t>
              </a: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마스크를 착용 후 “후”하고 불어 공기가 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새는 부분이 없는지 확인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하고 새는 경우는 다시 조절하여 밀착되도록 함</a:t>
              </a: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마스크에 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환자 분비물이 튀거나 젖는 경우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는 즉시 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교체</a:t>
              </a:r>
              <a:endParaRPr lang="en-US" altLang="ko-KR" sz="2000" b="1" dirty="0" smtClean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회용 마스크는 </a:t>
              </a:r>
              <a:r>
                <a:rPr lang="en-US" altLang="ko-KR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4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～</a:t>
              </a:r>
              <a:r>
                <a:rPr lang="en-US" altLang="ko-KR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6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시간 후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 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교체함</a:t>
              </a:r>
              <a:endParaRPr lang="ko-KR" altLang="en-US" sz="20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7</a:t>
            </a:r>
            <a:endParaRPr lang="ko-KR" altLang="en-US" dirty="0"/>
          </a:p>
        </p:txBody>
      </p:sp>
      <p:pic>
        <p:nvPicPr>
          <p:cNvPr id="46081" name="_x136305824" descr="EMB0000349024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6" y="3891242"/>
            <a:ext cx="1639096" cy="1692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_x136306064" descr="EMB00003490241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48" y="3891242"/>
            <a:ext cx="1639096" cy="1692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_x136306224" descr="EMB00003490241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50" y="3891242"/>
            <a:ext cx="1639096" cy="1692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_x136304704" descr="EMB00003490241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352" y="3891242"/>
            <a:ext cx="1639096" cy="1692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오른쪽 화살표 10"/>
          <p:cNvSpPr/>
          <p:nvPr/>
        </p:nvSpPr>
        <p:spPr bwMode="auto">
          <a:xfrm>
            <a:off x="2492686" y="4651634"/>
            <a:ext cx="358176" cy="2880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오른쪽 화살표 26"/>
          <p:cNvSpPr/>
          <p:nvPr/>
        </p:nvSpPr>
        <p:spPr bwMode="auto">
          <a:xfrm>
            <a:off x="4533636" y="4651634"/>
            <a:ext cx="358176" cy="2880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오른쪽 화살표 27"/>
          <p:cNvSpPr/>
          <p:nvPr/>
        </p:nvSpPr>
        <p:spPr bwMode="auto">
          <a:xfrm>
            <a:off x="6606369" y="4651634"/>
            <a:ext cx="358176" cy="2880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9803" y="5694347"/>
            <a:ext cx="1545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마스크 착용</a:t>
            </a:r>
            <a:endParaRPr lang="ko-KR" altLang="en-US" sz="16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08729" y="5694347"/>
            <a:ext cx="1545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노즈클립</a:t>
            </a:r>
            <a:r>
              <a:rPr lang="ko-KR" altLang="en-US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밀착</a:t>
            </a:r>
            <a:endParaRPr lang="ko-KR" altLang="en-US" sz="16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91812" y="5694347"/>
            <a:ext cx="1660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“</a:t>
            </a:r>
            <a:r>
              <a:rPr lang="ko-KR" altLang="en-US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후</a:t>
            </a:r>
            <a:r>
              <a:rPr lang="en-US" altLang="ko-KR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” </a:t>
            </a:r>
            <a:r>
              <a:rPr lang="ko-KR" altLang="en-US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하고 불어 공기가 새는 부분 확인</a:t>
            </a:r>
            <a:endParaRPr lang="ko-KR" altLang="en-US" sz="16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63072" y="5694347"/>
            <a:ext cx="1545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착용모습</a:t>
            </a:r>
            <a:endParaRPr lang="ko-KR" altLang="en-US" sz="16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2370" y="3373022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[</a:t>
            </a:r>
            <a:r>
              <a:rPr lang="ko-KR" altLang="en-US" sz="2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마스크 착용방법 예시</a:t>
            </a:r>
            <a:r>
              <a:rPr lang="en-US" altLang="ko-KR" sz="2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]</a:t>
            </a:r>
            <a:endParaRPr lang="ko-KR" altLang="en-US" sz="20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7478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그림 24" descr="0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" y="515682"/>
            <a:ext cx="9108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7939088" cy="13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ko-KR" altLang="en-US" sz="32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en-US" altLang="ko-K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0" lang="ko-KR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개인보호구 착용 및 사용법</a:t>
            </a:r>
            <a:r>
              <a:rPr kumimoji="0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레벨 </a:t>
            </a:r>
            <a:r>
              <a:rPr kumimoji="0"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이상</a:t>
            </a:r>
            <a:r>
              <a:rPr kumimoji="0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ko-KR" alt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Bef>
                <a:spcPct val="50000"/>
              </a:spcBef>
              <a:defRPr/>
            </a:pPr>
            <a:endParaRPr kumimoji="0"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72118" y="836712"/>
            <a:ext cx="8240714" cy="1697931"/>
            <a:chOff x="467816" y="836712"/>
            <a:chExt cx="8240714" cy="1697931"/>
          </a:xfrm>
        </p:grpSpPr>
        <p:pic>
          <p:nvPicPr>
            <p:cNvPr id="6149" name="그림 9" descr="0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923925"/>
              <a:ext cx="287338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467816" y="836712"/>
              <a:ext cx="7848600" cy="4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2900" indent="-342900" eaLnBrk="1" hangingPunct="1">
                <a:spcBef>
                  <a:spcPts val="1000"/>
                </a:spcBef>
                <a:defRPr/>
              </a:pPr>
              <a:r>
                <a:rPr kumimoji="0" lang="ko-KR" altLang="en-US" sz="2400" b="1" dirty="0" smtClean="0">
                  <a:solidFill>
                    <a:schemeClr val="bg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보호 안경</a:t>
              </a:r>
              <a:r>
                <a:rPr kumimoji="0" lang="en-US" altLang="ko-KR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kumimoji="0" lang="ko-KR" altLang="en-US" sz="2400" b="1" dirty="0" err="1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고글</a:t>
              </a:r>
              <a:r>
                <a:rPr kumimoji="0" lang="en-US" altLang="ko-KR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착용 방법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5644" y="1334314"/>
              <a:ext cx="80028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작업 시 시야확보를 위한 </a:t>
              </a:r>
              <a:r>
                <a:rPr lang="ko-KR" altLang="en-US" sz="2000" b="1" dirty="0" err="1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김서림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방지제 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사용</a:t>
              </a:r>
              <a:endParaRPr lang="ko-KR" altLang="en-US" sz="20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 err="1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살처분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작업 시간 동안 내내 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착용</a:t>
              </a: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재 사용 시는 </a:t>
              </a:r>
              <a:r>
                <a:rPr lang="en-US" altLang="ko-KR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70% 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이상의 알코올 소독제 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등으로 닦아서 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사용</a:t>
              </a:r>
            </a:p>
          </p:txBody>
        </p:sp>
      </p:grpSp>
      <p:pic>
        <p:nvPicPr>
          <p:cNvPr id="4" name="그림 3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00" y="2657774"/>
            <a:ext cx="3717367" cy="30754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89378" y="577615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안경 </a:t>
            </a:r>
            <a:r>
              <a:rPr lang="ko-KR" altLang="en-US" dirty="0" err="1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김서림</a:t>
            </a:r>
            <a:r>
              <a:rPr lang="ko-KR" altLang="en-US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방지제</a:t>
            </a:r>
            <a:endParaRPr lang="ko-KR" alt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1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r>
              <a:rPr lang="en-US" altLang="ko-KR" dirty="0"/>
              <a:t>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79294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그림 24" descr="0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" y="620713"/>
            <a:ext cx="9108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7939088" cy="13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ko-KR" altLang="en-US" sz="32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en-US" altLang="ko-K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0" lang="ko-KR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개인보호구 착용 및 사용법</a:t>
            </a:r>
            <a:r>
              <a:rPr kumimoji="0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레벨 </a:t>
            </a:r>
            <a:r>
              <a:rPr kumimoji="0"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이상</a:t>
            </a:r>
            <a:r>
              <a:rPr kumimoji="0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ko-KR" alt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Bef>
                <a:spcPct val="50000"/>
              </a:spcBef>
              <a:defRPr/>
            </a:pPr>
            <a:endParaRPr kumimoji="0"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9</a:t>
            </a:r>
            <a:endParaRPr lang="ko-KR" altLang="en-US" dirty="0"/>
          </a:p>
        </p:txBody>
      </p:sp>
      <p:grpSp>
        <p:nvGrpSpPr>
          <p:cNvPr id="26" name="그룹 25"/>
          <p:cNvGrpSpPr/>
          <p:nvPr/>
        </p:nvGrpSpPr>
        <p:grpSpPr>
          <a:xfrm>
            <a:off x="572118" y="908720"/>
            <a:ext cx="8240714" cy="2436594"/>
            <a:chOff x="467816" y="836712"/>
            <a:chExt cx="8240714" cy="2436594"/>
          </a:xfrm>
        </p:grpSpPr>
        <p:pic>
          <p:nvPicPr>
            <p:cNvPr id="33" name="그림 9" descr="0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923925"/>
              <a:ext cx="287338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467816" y="836712"/>
              <a:ext cx="7848600" cy="4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2900" indent="-342900" eaLnBrk="1" hangingPunct="1">
                <a:spcBef>
                  <a:spcPts val="1000"/>
                </a:spcBef>
                <a:defRPr/>
              </a:pPr>
              <a:r>
                <a:rPr kumimoji="0" lang="ko-KR" altLang="en-US" sz="2400" b="1" dirty="0" smtClean="0">
                  <a:solidFill>
                    <a:schemeClr val="bg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개인보호구 착용 순서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5644" y="1334314"/>
              <a:ext cx="80028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방수가 되는 </a:t>
              </a:r>
              <a:r>
                <a:rPr lang="ko-KR" altLang="en-US" sz="2000" b="1" dirty="0" err="1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개인보호복을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착용</a:t>
              </a: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덧신을 바지 아래 단이 덮어지도록 착용</a:t>
              </a: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마스크와 보호안경 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착용</a:t>
              </a:r>
              <a:endParaRPr lang="en-US" altLang="ko-KR" sz="2000" b="1" dirty="0" smtClean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 err="1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개인보호복의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모자를 씀</a:t>
              </a:r>
              <a:r>
                <a:rPr lang="en-US" altLang="ko-KR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머리카락이 밖으로 </a:t>
              </a:r>
              <a:r>
                <a:rPr lang="ko-KR" altLang="en-US" b="1" dirty="0" err="1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빠져나오지</a:t>
              </a:r>
              <a:r>
                <a:rPr lang="ko-KR" altLang="en-US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않도록 주의</a:t>
              </a:r>
              <a:r>
                <a:rPr lang="en-US" altLang="ko-KR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en-US" altLang="ko-KR" sz="2000" b="1" dirty="0" smtClean="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장갑은 옷소매가 장갑 안으로 들어가도록 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착용함</a:t>
              </a:r>
              <a:endParaRPr lang="en-US" altLang="ko-KR" sz="2000" b="1" dirty="0" smtClean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572118" y="3429000"/>
            <a:ext cx="8240714" cy="1328599"/>
            <a:chOff x="467816" y="836712"/>
            <a:chExt cx="8240714" cy="1328599"/>
          </a:xfrm>
        </p:grpSpPr>
        <p:pic>
          <p:nvPicPr>
            <p:cNvPr id="37" name="그림 9" descr="0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923925"/>
              <a:ext cx="287338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467816" y="836712"/>
              <a:ext cx="7848600" cy="4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2900" indent="-342900" eaLnBrk="1" hangingPunct="1">
                <a:spcBef>
                  <a:spcPts val="1000"/>
                </a:spcBef>
                <a:defRPr/>
              </a:pPr>
              <a:r>
                <a:rPr kumimoji="0" lang="ko-KR" altLang="en-US" sz="2400" b="1" dirty="0" smtClean="0">
                  <a:solidFill>
                    <a:schemeClr val="bg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kumimoji="0" lang="ko-KR" altLang="en-US" sz="24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개인보호구 벗는 순서</a:t>
              </a:r>
              <a:endParaRPr kumimoji="0" lang="ko-KR" altLang="en-US" sz="2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5644" y="1334314"/>
              <a:ext cx="8002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“덧신 → </a:t>
              </a:r>
              <a:r>
                <a:rPr lang="ko-KR" altLang="en-US" sz="2000" b="1" dirty="0" err="1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보호복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→ </a:t>
              </a:r>
              <a:r>
                <a:rPr lang="ko-KR" altLang="en-US" sz="2000" b="1" dirty="0" err="1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고글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→ 마스크 → 장갑” 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순으로 벗는다</a:t>
              </a:r>
              <a:r>
                <a:rPr lang="en-US" altLang="ko-KR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en-US" altLang="ko-KR" sz="2000" b="1" dirty="0" smtClean="0"/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오염된 개인보호구와 손으로 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스스로를 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오염시키지 않도록 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주의</a:t>
              </a:r>
              <a:endParaRPr lang="ko-KR" altLang="en-US" sz="20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4" name="그림 3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03880" y="4806822"/>
            <a:ext cx="1080000" cy="1260000"/>
          </a:xfrm>
          <a:prstGeom prst="rect">
            <a:avLst/>
          </a:prstGeom>
        </p:spPr>
      </p:pic>
      <p:pic>
        <p:nvPicPr>
          <p:cNvPr id="6" name="그림 5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373018" y="4822558"/>
            <a:ext cx="1080000" cy="1260000"/>
          </a:xfrm>
          <a:prstGeom prst="rect">
            <a:avLst/>
          </a:prstGeom>
        </p:spPr>
      </p:pic>
      <p:pic>
        <p:nvPicPr>
          <p:cNvPr id="7" name="그림 6"/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042156" y="4806822"/>
            <a:ext cx="1080000" cy="1260000"/>
          </a:xfrm>
          <a:prstGeom prst="rect">
            <a:avLst/>
          </a:prstGeom>
        </p:spPr>
      </p:pic>
      <p:pic>
        <p:nvPicPr>
          <p:cNvPr id="8" name="그림 7"/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711294" y="4806822"/>
            <a:ext cx="1080000" cy="1260000"/>
          </a:xfrm>
          <a:prstGeom prst="rect">
            <a:avLst/>
          </a:prstGeom>
        </p:spPr>
      </p:pic>
      <p:pic>
        <p:nvPicPr>
          <p:cNvPr id="10" name="그림 9"/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7380432" y="4808163"/>
            <a:ext cx="1080000" cy="1260000"/>
          </a:xfrm>
          <a:prstGeom prst="rect">
            <a:avLst/>
          </a:prstGeom>
        </p:spPr>
      </p:pic>
      <p:sp>
        <p:nvSpPr>
          <p:cNvPr id="23" name="오른쪽 화살표 22"/>
          <p:cNvSpPr/>
          <p:nvPr/>
        </p:nvSpPr>
        <p:spPr bwMode="auto">
          <a:xfrm>
            <a:off x="1909568" y="5229200"/>
            <a:ext cx="358176" cy="2880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오른쪽 화살표 23"/>
          <p:cNvSpPr/>
          <p:nvPr/>
        </p:nvSpPr>
        <p:spPr bwMode="auto">
          <a:xfrm>
            <a:off x="3548420" y="5229200"/>
            <a:ext cx="358176" cy="2880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오른쪽 화살표 24"/>
          <p:cNvSpPr/>
          <p:nvPr/>
        </p:nvSpPr>
        <p:spPr bwMode="auto">
          <a:xfrm>
            <a:off x="5237637" y="5229200"/>
            <a:ext cx="358176" cy="2880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오른쪽 화살표 30"/>
          <p:cNvSpPr/>
          <p:nvPr/>
        </p:nvSpPr>
        <p:spPr bwMode="auto">
          <a:xfrm>
            <a:off x="6906775" y="5229200"/>
            <a:ext cx="358176" cy="2880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1756" y="6094273"/>
            <a:ext cx="1905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①덧신을 벗는다</a:t>
            </a:r>
            <a:r>
              <a:rPr lang="en-US" altLang="ko-KR" sz="14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  <a:endParaRPr lang="ko-KR" altLang="en-US" sz="1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85932" y="6094273"/>
            <a:ext cx="2041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②</a:t>
            </a:r>
            <a:r>
              <a:rPr lang="ko-KR" altLang="en-US" sz="1400" dirty="0" err="1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보호복을</a:t>
            </a:r>
            <a:r>
              <a:rPr lang="ko-KR" altLang="en-US" sz="14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 벗는다</a:t>
            </a:r>
            <a:r>
              <a:rPr lang="en-US" altLang="ko-KR" sz="14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  <a:endParaRPr lang="ko-KR" altLang="en-US" sz="1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01767" y="6094273"/>
            <a:ext cx="1905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③</a:t>
            </a:r>
            <a:r>
              <a:rPr lang="ko-KR" altLang="en-US" sz="1400" dirty="0" err="1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고글을</a:t>
            </a:r>
            <a:r>
              <a:rPr lang="ko-KR" altLang="en-US" sz="14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벗는다</a:t>
            </a:r>
            <a:r>
              <a:rPr lang="en-US" altLang="ko-KR" sz="14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  <a:endParaRPr lang="ko-KR" altLang="en-US" sz="1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79361" y="6094273"/>
            <a:ext cx="1905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④장갑을 낀 손으로</a:t>
            </a:r>
            <a:endParaRPr lang="en-US" altLang="ko-KR" sz="1400" dirty="0" smtClean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algn="ctr"/>
            <a:r>
              <a:rPr lang="ko-KR" altLang="en-US" sz="14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  마스크를 벗는다</a:t>
            </a:r>
            <a:r>
              <a:rPr lang="en-US" altLang="ko-KR" sz="14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  <a:endParaRPr lang="ko-KR" altLang="en-US" sz="1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67695" y="6094273"/>
            <a:ext cx="1905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⑤장갑을 벗는다</a:t>
            </a:r>
            <a:r>
              <a:rPr lang="en-US" altLang="ko-KR" sz="14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  <a:endParaRPr lang="ko-KR" altLang="en-US" sz="1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42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그림 24" descr="0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" y="622860"/>
            <a:ext cx="9108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793908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ko-KR" altLang="en-US" sz="32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0" lang="en-US" altLang="ko-K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0" lang="ko-KR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작업관리 가이드</a:t>
            </a:r>
            <a:endParaRPr kumimoji="0"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72118" y="836712"/>
            <a:ext cx="8248354" cy="5052178"/>
            <a:chOff x="467816" y="836712"/>
            <a:chExt cx="8248354" cy="5052178"/>
          </a:xfrm>
        </p:grpSpPr>
        <p:pic>
          <p:nvPicPr>
            <p:cNvPr id="6149" name="그림 9" descr="0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923925"/>
              <a:ext cx="287338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467816" y="836712"/>
              <a:ext cx="8032330" cy="4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marL="342900" indent="-342900" eaLnBrk="1" hangingPunct="1">
                <a:spcBef>
                  <a:spcPts val="1000"/>
                </a:spcBef>
                <a:defRPr/>
              </a:pPr>
              <a:r>
                <a:rPr kumimoji="0" lang="ko-KR" altLang="en-US" sz="2400" b="1" dirty="0" smtClean="0">
                  <a:solidFill>
                    <a:schemeClr val="bg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kumimoji="0" lang="ko-KR" altLang="en-US" sz="24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작업관리 가이드</a:t>
              </a:r>
              <a:endParaRPr kumimoji="0" lang="ko-KR" altLang="en-US" sz="2000" b="1" dirty="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3284" y="1364575"/>
              <a:ext cx="8002886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작업 전 근로자 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개인별 건강상태 확인</a:t>
              </a:r>
              <a:endParaRPr lang="en-US" altLang="ko-KR" sz="2000" b="1" dirty="0" smtClean="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작업 전 근로자</a:t>
              </a:r>
              <a:r>
                <a:rPr lang="en-US" altLang="ko-KR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외국인</a:t>
              </a:r>
              <a:r>
                <a:rPr lang="en-US" altLang="ko-KR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는 감염예방을 위한 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교육을 철저히 실시</a:t>
              </a:r>
              <a:endParaRPr lang="en-US" altLang="ko-KR" sz="2000" b="1" dirty="0" smtClean="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2000" b="1" dirty="0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그래픽M" panose="02030600000101010101" pitchFamily="18" charset="-127"/>
                  <a:ea typeface="HY그래픽M" panose="02030600000101010101" pitchFamily="18" charset="-127"/>
                </a:rPr>
                <a:t>    </a:t>
              </a:r>
              <a:r>
                <a:rPr lang="en-US" altLang="ko-KR" b="1" dirty="0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그래픽M" panose="02030600000101010101" pitchFamily="18" charset="-127"/>
                  <a:ea typeface="HY그래픽M" panose="02030600000101010101" pitchFamily="18" charset="-127"/>
                </a:rPr>
                <a:t>* </a:t>
              </a:r>
              <a:r>
                <a:rPr lang="ko-KR" altLang="en-US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그래픽M" panose="02030600000101010101" pitchFamily="18" charset="-127"/>
                  <a:ea typeface="HY그래픽M" panose="02030600000101010101" pitchFamily="18" charset="-127"/>
                </a:rPr>
                <a:t>공단</a:t>
              </a:r>
              <a:r>
                <a:rPr lang="ko-KR" altLang="en-US" b="1" dirty="0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그래픽M" panose="02030600000101010101" pitchFamily="18" charset="-127"/>
                  <a:ea typeface="HY그래픽M" panose="02030600000101010101" pitchFamily="18" charset="-127"/>
                </a:rPr>
                <a:t> 및 </a:t>
              </a:r>
              <a:r>
                <a:rPr lang="ko-KR" altLang="en-US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그래픽M" panose="02030600000101010101" pitchFamily="18" charset="-127"/>
                  <a:ea typeface="HY그래픽M" panose="02030600000101010101" pitchFamily="18" charset="-127"/>
                </a:rPr>
                <a:t>질병관리본부</a:t>
              </a:r>
              <a:r>
                <a:rPr lang="ko-KR" altLang="en-US" b="1" dirty="0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그래픽M" panose="02030600000101010101" pitchFamily="18" charset="-127"/>
                  <a:ea typeface="HY그래픽M" panose="02030600000101010101" pitchFamily="18" charset="-127"/>
                </a:rPr>
                <a:t> 배포자료 활용</a:t>
              </a:r>
              <a:r>
                <a:rPr lang="en-US" altLang="ko-KR" b="1" dirty="0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그래픽M" panose="02030600000101010101" pitchFamily="18" charset="-127"/>
                  <a:ea typeface="HY그래픽M" panose="02030600000101010101" pitchFamily="18" charset="-127"/>
                </a:rPr>
                <a:t> </a:t>
              </a:r>
              <a:endParaRPr lang="en-US" altLang="ko-KR" b="1" dirty="0" smtClean="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개인보호구는 튼튼하고 작업에 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적합한 보호구 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선정</a:t>
              </a:r>
              <a:endParaRPr lang="en-US" altLang="ko-KR" sz="2000" b="1" dirty="0" smtClean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작업 시 개인보호구는 반드시 착용하고 작업 </a:t>
              </a:r>
              <a:r>
                <a:rPr lang="ko-KR" altLang="en-US" sz="2000" b="1" dirty="0" err="1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종료시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반드시 폐기</a:t>
              </a:r>
              <a:endParaRPr lang="en-US" altLang="ko-KR" sz="2000" b="1" dirty="0" smtClean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lang="en-US" altLang="ko-KR" b="1" dirty="0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그래픽M" panose="02030600000101010101" pitchFamily="18" charset="-127"/>
                  <a:ea typeface="HY그래픽M" panose="02030600000101010101" pitchFamily="18" charset="-127"/>
                </a:rPr>
                <a:t>* 1</a:t>
              </a:r>
              <a:r>
                <a:rPr lang="ko-KR" altLang="en-US" b="1" dirty="0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그래픽M" panose="02030600000101010101" pitchFamily="18" charset="-127"/>
                  <a:ea typeface="HY그래픽M" panose="02030600000101010101" pitchFamily="18" charset="-127"/>
                </a:rPr>
                <a:t>회용 방진마스크</a:t>
              </a:r>
              <a:r>
                <a:rPr lang="en-US" altLang="ko-KR" b="1" dirty="0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그래픽M" panose="02030600000101010101" pitchFamily="18" charset="-127"/>
                  <a:ea typeface="HY그래픽M" panose="02030600000101010101" pitchFamily="18" charset="-127"/>
                </a:rPr>
                <a:t>, </a:t>
              </a:r>
              <a:r>
                <a:rPr lang="ko-KR" altLang="en-US" b="1" dirty="0" err="1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그래픽M" panose="02030600000101010101" pitchFamily="18" charset="-127"/>
                  <a:ea typeface="HY그래픽M" panose="02030600000101010101" pitchFamily="18" charset="-127"/>
                </a:rPr>
                <a:t>보호복</a:t>
              </a:r>
              <a:r>
                <a:rPr lang="en-US" altLang="ko-KR" b="1" dirty="0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그래픽M" panose="02030600000101010101" pitchFamily="18" charset="-127"/>
                  <a:ea typeface="HY그래픽M" panose="02030600000101010101" pitchFamily="18" charset="-127"/>
                </a:rPr>
                <a:t>, </a:t>
              </a:r>
              <a:r>
                <a:rPr lang="ko-KR" altLang="en-US" b="1" dirty="0" err="1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그래픽M" panose="02030600000101010101" pitchFamily="18" charset="-127"/>
                  <a:ea typeface="HY그래픽M" panose="02030600000101010101" pitchFamily="18" charset="-127"/>
                </a:rPr>
                <a:t>덮신은</a:t>
              </a:r>
              <a:r>
                <a:rPr lang="ko-KR" altLang="en-US" b="1" dirty="0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그래픽M" panose="02030600000101010101" pitchFamily="18" charset="-127"/>
                  <a:ea typeface="HY그래픽M" panose="02030600000101010101" pitchFamily="18" charset="-127"/>
                </a:rPr>
                <a:t> </a:t>
              </a:r>
              <a:r>
                <a:rPr lang="ko-KR" altLang="en-US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그래픽M" panose="02030600000101010101" pitchFamily="18" charset="-127"/>
                  <a:ea typeface="HY그래픽M" panose="02030600000101010101" pitchFamily="18" charset="-127"/>
                </a:rPr>
                <a:t>재사용 금지</a:t>
              </a:r>
              <a:endParaRPr lang="en-US" altLang="ko-K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M" panose="02030600000101010101" pitchFamily="18" charset="-127"/>
                <a:ea typeface="HY그래픽M" panose="02030600000101010101" pitchFamily="18" charset="-127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 err="1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살처분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장소 등 감염위험장소에서는 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취식 및 흡연 금지</a:t>
              </a:r>
              <a:endParaRPr lang="en-US" altLang="ko-KR" sz="2000" b="1" dirty="0" smtClean="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감염위험장소와 격리된 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휴식장소 마련</a:t>
              </a:r>
              <a:r>
                <a:rPr lang="en-US" altLang="ko-KR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휴식시간 부여</a:t>
              </a:r>
              <a:r>
                <a:rPr lang="en-US" altLang="ko-KR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작업종료 후 반드시 샤워실시 등 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개인위생관리 철저</a:t>
              </a:r>
              <a:endParaRPr lang="en-US" altLang="ko-KR" sz="2000" b="1" dirty="0" smtClean="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근로자 개인의 작업장소 이동에 관한 사항은 기록 및 보관 </a:t>
              </a:r>
              <a:endParaRPr lang="en-US" altLang="ko-KR" sz="2000" b="1" dirty="0" smtClean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 err="1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건강이상자는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인근 보건소 및 질병관리본부</a:t>
              </a:r>
              <a:r>
                <a:rPr lang="en-US" altLang="ko-KR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(1339)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 신고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하고 의사의 진료를 받을 수 있도록 조치</a:t>
              </a:r>
              <a:endParaRPr lang="en-US" altLang="ko-KR" sz="2000" b="1" dirty="0" smtClean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10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0580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그림 24" descr="0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" y="620713"/>
            <a:ext cx="9108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793908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ko-KR" altLang="en-US" sz="32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6</a:t>
            </a:r>
            <a:r>
              <a:rPr kumimoji="0" lang="en-US" altLang="ko-K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0" lang="ko-KR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국내외 사례</a:t>
            </a:r>
            <a:endParaRPr kumimoji="0"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72118" y="836712"/>
            <a:ext cx="8240714" cy="3551044"/>
            <a:chOff x="467816" y="836712"/>
            <a:chExt cx="8240714" cy="3551044"/>
          </a:xfrm>
        </p:grpSpPr>
        <p:pic>
          <p:nvPicPr>
            <p:cNvPr id="6149" name="그림 9" descr="0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923925"/>
              <a:ext cx="287338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467816" y="836712"/>
              <a:ext cx="7848600" cy="4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2900" indent="-342900" eaLnBrk="1" hangingPunct="1">
                <a:spcBef>
                  <a:spcPts val="1000"/>
                </a:spcBef>
                <a:defRPr/>
              </a:pPr>
              <a:r>
                <a:rPr kumimoji="0" lang="ko-KR" altLang="en-US" sz="2400" b="1" dirty="0" smtClean="0">
                  <a:solidFill>
                    <a:schemeClr val="bg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kumimoji="0" lang="en-US" altLang="ko-KR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AI(H5N6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형</a:t>
              </a:r>
              <a:r>
                <a:rPr kumimoji="0" lang="en-US" altLang="ko-KR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인체 감염사례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5644" y="1340768"/>
              <a:ext cx="800288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2003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년부터 올해까지 </a:t>
              </a:r>
              <a:r>
                <a:rPr lang="en-US" altLang="ko-KR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6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차례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 걸쳐 닭</a:t>
              </a: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오리 등 가금류에서 </a:t>
              </a:r>
              <a:r>
                <a:rPr lang="ko-KR" altLang="en-US" sz="2000" b="1" dirty="0" err="1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고병원성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AI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 유행한 바 있지만 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국내 인체감염사례는 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없음</a:t>
              </a:r>
              <a:endParaRPr lang="en-US" altLang="ko-KR" sz="2000" b="1" dirty="0" smtClean="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20000"/>
                </a:lnSpc>
              </a:pPr>
              <a:endParaRPr lang="en-US" altLang="ko-KR" sz="20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해외의 사례를 보면 중국에서는 </a:t>
              </a: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2014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년부터 </a:t>
              </a: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2016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 </a:t>
              </a: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12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일까지 </a:t>
              </a:r>
              <a:r>
                <a:rPr lang="en-US" altLang="ko-KR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17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명이 </a:t>
              </a:r>
              <a:r>
                <a:rPr lang="en-US" altLang="ko-KR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H5N6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형 </a:t>
              </a:r>
              <a:r>
                <a:rPr lang="en-US" altLang="ko-KR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AI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 감염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되었고</a:t>
              </a: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그 중 </a:t>
              </a:r>
              <a:r>
                <a:rPr lang="en-US" altLang="ko-KR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10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명이 사망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하였다고 보고됨</a:t>
              </a:r>
              <a:endParaRPr lang="en-US" altLang="ko-KR" sz="20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lang="en-US" altLang="ko-KR" b="1" dirty="0" smtClean="0">
                  <a:solidFill>
                    <a:schemeClr val="bg2">
                      <a:lumMod val="7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* </a:t>
              </a:r>
              <a:r>
                <a:rPr lang="ko-KR" altLang="en-US" b="1" dirty="0">
                  <a:solidFill>
                    <a:schemeClr val="bg2">
                      <a:lumMod val="7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대부분 감염자는 주로 </a:t>
              </a:r>
              <a:r>
                <a:rPr lang="ko-KR" altLang="en-US" b="1" dirty="0">
                  <a:solidFill>
                    <a:srgbClr val="FF66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감염된 </a:t>
              </a:r>
              <a:r>
                <a:rPr lang="ko-KR" altLang="en-US" b="1" dirty="0" err="1">
                  <a:solidFill>
                    <a:srgbClr val="FF66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생닭</a:t>
              </a:r>
              <a:r>
                <a:rPr lang="ko-KR" altLang="en-US" b="1" dirty="0">
                  <a:solidFill>
                    <a:srgbClr val="FF66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및 </a:t>
              </a:r>
              <a:r>
                <a:rPr lang="ko-KR" altLang="en-US" b="1" dirty="0" err="1">
                  <a:solidFill>
                    <a:srgbClr val="FF66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생오리를</a:t>
              </a:r>
              <a:r>
                <a:rPr lang="ko-KR" altLang="en-US" b="1" dirty="0">
                  <a:solidFill>
                    <a:srgbClr val="FF66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만지거나 </a:t>
              </a:r>
              <a:r>
                <a:rPr lang="ko-KR" altLang="en-US" b="1" dirty="0" smtClean="0">
                  <a:solidFill>
                    <a:srgbClr val="FF66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접촉</a:t>
              </a:r>
              <a:r>
                <a:rPr lang="ko-KR" altLang="en-US" b="1" dirty="0" smtClean="0">
                  <a:solidFill>
                    <a:schemeClr val="bg2">
                      <a:lumMod val="7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했음</a:t>
              </a:r>
              <a:endParaRPr lang="en-US" altLang="ko-KR" b="1" dirty="0">
                <a:solidFill>
                  <a:schemeClr val="bg2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endParaRPr lang="ko-KR" altLang="en-US" sz="20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11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572118" y="4118218"/>
            <a:ext cx="7848600" cy="2498002"/>
            <a:chOff x="572118" y="4221088"/>
            <a:chExt cx="7848600" cy="2498002"/>
          </a:xfrm>
        </p:grpSpPr>
        <p:grpSp>
          <p:nvGrpSpPr>
            <p:cNvPr id="18" name="그룹 17"/>
            <p:cNvGrpSpPr/>
            <p:nvPr/>
          </p:nvGrpSpPr>
          <p:grpSpPr>
            <a:xfrm>
              <a:off x="572118" y="4221088"/>
              <a:ext cx="7848600" cy="2470884"/>
              <a:chOff x="467816" y="836712"/>
              <a:chExt cx="7848600" cy="2470884"/>
            </a:xfrm>
          </p:grpSpPr>
          <p:pic>
            <p:nvPicPr>
              <p:cNvPr id="19" name="그림 9" descr="07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975" y="923925"/>
                <a:ext cx="287338" cy="284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>
                <a:off x="467816" y="836712"/>
                <a:ext cx="7848600" cy="463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342900" indent="-342900" eaLnBrk="1" hangingPunct="1">
                  <a:spcBef>
                    <a:spcPts val="1000"/>
                  </a:spcBef>
                  <a:defRPr/>
                </a:pPr>
                <a:r>
                  <a:rPr kumimoji="0" lang="ko-KR" altLang="en-US" sz="2400" b="1" dirty="0" smtClean="0">
                    <a:solidFill>
                      <a:schemeClr val="bg2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  </a:t>
                </a:r>
                <a:r>
                  <a:rPr kumimoji="0" lang="ko-KR" altLang="en-US" sz="2400" b="1" dirty="0" smtClean="0"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국내 </a:t>
                </a:r>
                <a:r>
                  <a:rPr kumimoji="0" lang="ko-KR" altLang="en-US" sz="2400" b="1" dirty="0" smtClean="0"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사고사례</a:t>
                </a:r>
                <a:endPara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05644" y="1368604"/>
                <a:ext cx="397807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2000" b="1" dirty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OO</a:t>
                </a:r>
                <a:r>
                  <a:rPr lang="ko-KR" altLang="en-US" sz="2000" b="1" dirty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년 </a:t>
                </a:r>
                <a:r>
                  <a:rPr lang="en-US" altLang="ko-KR" sz="2000" b="1" dirty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O</a:t>
                </a:r>
                <a:r>
                  <a:rPr lang="ko-KR" altLang="en-US" sz="2000" b="1" dirty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월 </a:t>
                </a:r>
                <a:r>
                  <a:rPr lang="en-US" altLang="ko-KR" sz="2000" b="1" dirty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O</a:t>
                </a:r>
                <a:r>
                  <a:rPr lang="ko-KR" altLang="en-US" sz="2000" b="1" dirty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일 </a:t>
                </a:r>
                <a:r>
                  <a:rPr lang="en-US" altLang="ko-KR" sz="2000" b="1" dirty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OO</a:t>
                </a:r>
                <a:r>
                  <a:rPr lang="ko-KR" altLang="en-US" sz="2000" b="1" dirty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시 </a:t>
                </a:r>
                <a:r>
                  <a:rPr lang="ko-KR" altLang="en-US" sz="2000" b="1" dirty="0" smtClean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소재 </a:t>
                </a:r>
                <a:r>
                  <a:rPr lang="ko-KR" altLang="en-US" sz="2000" b="1" dirty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닭</a:t>
                </a:r>
                <a:r>
                  <a:rPr lang="en-US" altLang="ko-KR" sz="2000" b="1" dirty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ko-KR" altLang="en-US" sz="2000" b="1" dirty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오리 등 </a:t>
                </a:r>
                <a:r>
                  <a:rPr lang="ko-KR" altLang="en-US" sz="2000" b="1" dirty="0" smtClean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가금류 </a:t>
                </a:r>
                <a:r>
                  <a:rPr lang="ko-KR" altLang="en-US" sz="2000" b="1" dirty="0" err="1" smtClean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살처분</a:t>
                </a:r>
                <a:r>
                  <a:rPr lang="ko-KR" altLang="en-US" sz="2000" b="1" dirty="0" smtClean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2000" b="1" dirty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작업을 위하여 </a:t>
                </a:r>
                <a:r>
                  <a:rPr lang="ko-KR" altLang="en-US" sz="2000" b="1" dirty="0" smtClean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깊이 </a:t>
                </a:r>
                <a:r>
                  <a:rPr lang="en-US" altLang="ko-KR" sz="2000" b="1" dirty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3M</a:t>
                </a:r>
                <a:r>
                  <a:rPr lang="ko-KR" altLang="en-US" sz="2000" b="1" dirty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의 </a:t>
                </a:r>
                <a:r>
                  <a:rPr lang="ko-KR" altLang="en-US" sz="2000" b="1" dirty="0" err="1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굴착면에서</a:t>
                </a:r>
                <a:r>
                  <a:rPr lang="ko-KR" altLang="en-US" sz="2000" b="1" dirty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2000" b="1" dirty="0" smtClean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작업 </a:t>
                </a:r>
                <a:r>
                  <a:rPr lang="ko-KR" altLang="en-US" sz="2000" b="1" dirty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중인 </a:t>
                </a:r>
                <a:r>
                  <a:rPr lang="ko-KR" altLang="en-US" sz="2000" b="1" dirty="0">
                    <a:solidFill>
                      <a:srgbClr val="FF66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근로자 </a:t>
                </a:r>
                <a:r>
                  <a:rPr lang="en-US" altLang="ko-KR" sz="2000" b="1" dirty="0">
                    <a:solidFill>
                      <a:srgbClr val="FF66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r>
                  <a:rPr lang="ko-KR" altLang="en-US" sz="2000" b="1" dirty="0">
                    <a:solidFill>
                      <a:srgbClr val="FF66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명</a:t>
                </a:r>
                <a:r>
                  <a:rPr lang="ko-KR" altLang="en-US" sz="2000" b="1" dirty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이 </a:t>
                </a:r>
                <a:r>
                  <a:rPr lang="ko-KR" altLang="en-US" sz="2000" b="1" dirty="0" smtClean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매몰되어 </a:t>
                </a:r>
                <a:r>
                  <a:rPr lang="ko-KR" altLang="en-US" sz="2000" b="1" dirty="0">
                    <a:solidFill>
                      <a:srgbClr val="FF66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사망</a:t>
                </a:r>
                <a:r>
                  <a:rPr lang="ko-KR" altLang="en-US" sz="2000" b="1" dirty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한 </a:t>
                </a:r>
                <a:r>
                  <a:rPr lang="ko-KR" altLang="en-US" sz="2000" b="1" dirty="0" smtClean="0">
                    <a:solidFill>
                      <a:schemeClr val="bg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사고</a:t>
                </a:r>
                <a:endPara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pic>
          <p:nvPicPr>
            <p:cNvPr id="22" name="_x148346208" descr="EMB00003d840d7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4" t="58090" r="37073" b="14047"/>
            <a:stretch>
              <a:fillRect/>
            </a:stretch>
          </p:blipFill>
          <p:spPr bwMode="auto">
            <a:xfrm>
              <a:off x="4889642" y="4552219"/>
              <a:ext cx="3152062" cy="18233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220072" y="6349758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latin typeface="HY울릉도M" panose="02030600000101010101" pitchFamily="18" charset="-127"/>
                  <a:ea typeface="HY울릉도M" panose="02030600000101010101" pitchFamily="18" charset="-127"/>
                </a:rPr>
                <a:t>[ </a:t>
              </a:r>
              <a:r>
                <a:rPr lang="ko-KR" altLang="en-US" dirty="0" smtClean="0">
                  <a:latin typeface="HY울릉도M" panose="02030600000101010101" pitchFamily="18" charset="-127"/>
                  <a:ea typeface="HY울릉도M" panose="02030600000101010101" pitchFamily="18" charset="-127"/>
                </a:rPr>
                <a:t>재해상황도 </a:t>
              </a:r>
              <a:r>
                <a:rPr lang="en-US" altLang="ko-KR" dirty="0" smtClean="0">
                  <a:latin typeface="HY울릉도M" panose="02030600000101010101" pitchFamily="18" charset="-127"/>
                  <a:ea typeface="HY울릉도M" panose="02030600000101010101" pitchFamily="18" charset="-127"/>
                </a:rPr>
                <a:t>]</a:t>
              </a:r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488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그림 24" descr="0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7" y="586957"/>
            <a:ext cx="9108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793908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ko-KR" altLang="en-US" sz="32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6</a:t>
            </a:r>
            <a:r>
              <a:rPr kumimoji="0" lang="en-US" altLang="ko-K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0" lang="ko-KR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국내외 사례</a:t>
            </a:r>
            <a:endParaRPr kumimoji="0"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12</a:t>
            </a:r>
            <a:endParaRPr lang="ko-KR" altLang="en-US" dirty="0"/>
          </a:p>
        </p:txBody>
      </p:sp>
      <p:grpSp>
        <p:nvGrpSpPr>
          <p:cNvPr id="18" name="그룹 17"/>
          <p:cNvGrpSpPr/>
          <p:nvPr/>
        </p:nvGrpSpPr>
        <p:grpSpPr>
          <a:xfrm>
            <a:off x="611832" y="836712"/>
            <a:ext cx="7970699" cy="5721164"/>
            <a:chOff x="467816" y="836712"/>
            <a:chExt cx="7970699" cy="5721164"/>
          </a:xfrm>
        </p:grpSpPr>
        <p:pic>
          <p:nvPicPr>
            <p:cNvPr id="19" name="그림 9" descr="0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923925"/>
              <a:ext cx="287338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467816" y="836712"/>
              <a:ext cx="7848600" cy="4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2900" indent="-342900" eaLnBrk="1" hangingPunct="1">
                <a:spcBef>
                  <a:spcPts val="1000"/>
                </a:spcBef>
                <a:defRPr/>
              </a:pPr>
              <a:r>
                <a:rPr kumimoji="0" lang="ko-KR" altLang="en-US" sz="2400" b="1" dirty="0" smtClean="0">
                  <a:solidFill>
                    <a:schemeClr val="bg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ko-KR" altLang="en-US" sz="24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사고예방대책</a:t>
              </a:r>
              <a:endParaRPr kumimoji="0" lang="ko-KR" altLang="en-US" sz="2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7743" y="4249552"/>
              <a:ext cx="761077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 err="1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굴착작업시</a:t>
              </a:r>
              <a:r>
                <a:rPr lang="ko-KR" altLang="en-US" sz="2000" b="1" dirty="0">
                  <a:solidFill>
                    <a:schemeClr val="bg2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b="1" dirty="0" err="1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굴착면의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붕괴에 의한 근로자의 위험을 방지하기 위하여 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지반의 종류에 따른 </a:t>
              </a:r>
              <a:r>
                <a:rPr lang="ko-KR" altLang="en-US" sz="2000" b="1" dirty="0" err="1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굴착면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기울기를 유지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하면서 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굴착</a:t>
              </a:r>
              <a:endParaRPr lang="en-US" altLang="ko-KR" sz="2000" b="1" dirty="0" smtClean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just">
                <a:lnSpc>
                  <a:spcPct val="120000"/>
                </a:lnSpc>
              </a:pPr>
              <a:endParaRPr lang="ko-KR" altLang="en-US" sz="20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 err="1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굴착면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기울기를 유지하기 곤란한 경우 </a:t>
              </a:r>
              <a:r>
                <a:rPr lang="ko-KR" altLang="en-US" sz="2000" b="1" dirty="0" err="1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흙막이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b="1" dirty="0" err="1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가시설을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설치한 후 작업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실시</a:t>
              </a:r>
              <a:endParaRPr lang="en-US" altLang="ko-KR" sz="2000" b="1" dirty="0" smtClean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(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보통 흙 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기울기는 </a:t>
              </a:r>
              <a:r>
                <a:rPr lang="en-US" altLang="ko-KR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1:0.5~1:1</a:t>
              </a: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젖은 흙은 </a:t>
              </a:r>
              <a:r>
                <a:rPr lang="en-US" altLang="ko-KR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1:1~1:1.5</a:t>
              </a:r>
              <a:r>
                <a:rPr lang="en-US" altLang="ko-KR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en-US" altLang="ko-KR" sz="20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2049" name="_x141148832" descr="DRW00001854144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24102"/>
            <a:ext cx="3600000" cy="286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139698088" descr="EMB0000185414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34177"/>
            <a:ext cx="3600000" cy="285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429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그림 24" descr="0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7" y="586957"/>
            <a:ext cx="9108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793908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ko-KR" altLang="en-US" sz="32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7. </a:t>
            </a:r>
            <a:r>
              <a:rPr kumimoji="0" lang="ko-KR" alt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사고성</a:t>
            </a:r>
            <a:r>
              <a:rPr kumimoji="0" lang="ko-KR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재해예방 대책</a:t>
            </a:r>
            <a:endParaRPr kumimoji="0"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13</a:t>
            </a:r>
            <a:endParaRPr lang="ko-KR" altLang="en-US" dirty="0"/>
          </a:p>
        </p:txBody>
      </p:sp>
      <p:grpSp>
        <p:nvGrpSpPr>
          <p:cNvPr id="18" name="그룹 17"/>
          <p:cNvGrpSpPr/>
          <p:nvPr/>
        </p:nvGrpSpPr>
        <p:grpSpPr>
          <a:xfrm>
            <a:off x="611832" y="836712"/>
            <a:ext cx="7848600" cy="463846"/>
            <a:chOff x="467816" y="836712"/>
            <a:chExt cx="7848600" cy="463846"/>
          </a:xfrm>
        </p:grpSpPr>
        <p:pic>
          <p:nvPicPr>
            <p:cNvPr id="19" name="그림 9" descr="0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923925"/>
              <a:ext cx="287338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467816" y="836712"/>
              <a:ext cx="7848600" cy="4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2900" indent="-342900" eaLnBrk="1" hangingPunct="1">
                <a:spcBef>
                  <a:spcPts val="1000"/>
                </a:spcBef>
                <a:defRPr/>
              </a:pPr>
              <a:r>
                <a:rPr kumimoji="0" lang="ko-KR" altLang="en-US" sz="2400" b="1" dirty="0" smtClean="0">
                  <a:solidFill>
                    <a:schemeClr val="bg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ko-KR" altLang="en-US" sz="24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기타 </a:t>
              </a:r>
              <a:r>
                <a:rPr kumimoji="0" lang="ko-KR" altLang="en-US" sz="2400" b="1" dirty="0" err="1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사고성</a:t>
              </a:r>
              <a:r>
                <a:rPr kumimoji="0" lang="ko-KR" altLang="en-US" sz="24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재해예방 대책</a:t>
              </a:r>
              <a:endParaRPr kumimoji="0" lang="ko-KR" altLang="en-US" sz="2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624001"/>
              </p:ext>
            </p:extLst>
          </p:nvPr>
        </p:nvGraphicFramePr>
        <p:xfrm>
          <a:off x="251520" y="1480590"/>
          <a:ext cx="8712968" cy="446449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{775DCB02-9BB8-47FD-8907-85C794F793BA}</a:tableStyleId>
              </a:tblPr>
              <a:tblGrid>
                <a:gridCol w="3024336"/>
                <a:gridCol w="5688632"/>
              </a:tblGrid>
              <a:tr h="45887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</a:rPr>
                        <a:t>작업내용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228" marR="9228" marT="922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</a:rPr>
                        <a:t>재해예방대책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228" marR="9228" marT="922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831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사전조사 및 작업계획서 작성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228" marR="9228" marT="922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❍ </a:t>
                      </a:r>
                      <a:r>
                        <a:rPr lang="ko-KR" altLang="en-US" sz="1400" u="none" strike="noStrike" dirty="0" smtClean="0">
                          <a:effectLst/>
                        </a:rPr>
                        <a:t>작업 전 </a:t>
                      </a:r>
                      <a:r>
                        <a:rPr lang="ko-KR" altLang="en-US" sz="1400" u="none" strike="noStrike" dirty="0">
                          <a:effectLst/>
                        </a:rPr>
                        <a:t>굴착구간 사전조사 </a:t>
                      </a:r>
                      <a:r>
                        <a:rPr lang="ko-KR" altLang="en-US" sz="1400" u="none" strike="noStrike" dirty="0" smtClean="0">
                          <a:effectLst/>
                        </a:rPr>
                        <a:t>실시 후 </a:t>
                      </a:r>
                      <a:r>
                        <a:rPr lang="ko-KR" altLang="en-US" sz="1400" u="none" strike="noStrike" dirty="0">
                          <a:effectLst/>
                        </a:rPr>
                        <a:t>작업계획서 작성</a:t>
                      </a:r>
                      <a:br>
                        <a:rPr lang="ko-KR" altLang="en-US" sz="1400" u="none" strike="noStrike" dirty="0">
                          <a:effectLst/>
                        </a:rPr>
                      </a:br>
                      <a:r>
                        <a:rPr lang="ko-KR" altLang="en-US" sz="1400" u="none" strike="noStrike" dirty="0">
                          <a:effectLst/>
                        </a:rPr>
                        <a:t>❍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굴착시</a:t>
                      </a:r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지장물</a:t>
                      </a:r>
                      <a:r>
                        <a:rPr lang="ko-KR" altLang="en-US" sz="1400" u="none" strike="noStrike" dirty="0">
                          <a:effectLst/>
                        </a:rPr>
                        <a:t> 손괴 방지 및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터파기</a:t>
                      </a:r>
                      <a:r>
                        <a:rPr lang="ko-KR" altLang="en-US" sz="1400" u="none" strike="noStrike" dirty="0">
                          <a:effectLst/>
                        </a:rPr>
                        <a:t> 사면 굴착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구배</a:t>
                      </a:r>
                      <a:r>
                        <a:rPr lang="ko-KR" altLang="en-US" sz="1400" u="none" strike="noStrike" dirty="0">
                          <a:effectLst/>
                        </a:rPr>
                        <a:t> 준수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228" marR="9228" marT="9228" marB="0" anchor="ctr">
                    <a:solidFill>
                      <a:schemeClr val="bg1"/>
                    </a:solidFill>
                  </a:tcPr>
                </a:tc>
              </a:tr>
              <a:tr h="68831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건설기계 및 자재반입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228" marR="9228" marT="922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❍ 건설기계 진입로 확보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</a:rPr>
                        <a:t>부등침하 방지 및 신호수 배치 </a:t>
                      </a:r>
                      <a:br>
                        <a:rPr lang="ko-KR" altLang="en-US" sz="1400" u="none" strike="noStrike" dirty="0">
                          <a:effectLst/>
                        </a:rPr>
                      </a:br>
                      <a:r>
                        <a:rPr lang="ko-KR" altLang="en-US" sz="1400" u="none" strike="noStrike" dirty="0">
                          <a:effectLst/>
                        </a:rPr>
                        <a:t>❍ 건설기계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운전원</a:t>
                      </a:r>
                      <a:r>
                        <a:rPr lang="ko-KR" altLang="en-US" sz="1400" u="none" strike="noStrike" dirty="0">
                          <a:effectLst/>
                        </a:rPr>
                        <a:t> 유자격 여부 확인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228" marR="9228" marT="9228" marB="0" anchor="ctr">
                    <a:solidFill>
                      <a:schemeClr val="bg1"/>
                    </a:solidFill>
                  </a:tcPr>
                </a:tc>
              </a:tr>
              <a:tr h="138015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effectLst/>
                        </a:rPr>
                        <a:t>혼합토</a:t>
                      </a:r>
                      <a:r>
                        <a:rPr lang="ko-KR" altLang="en-US" sz="1400" u="none" strike="noStrike" dirty="0">
                          <a:effectLst/>
                        </a:rPr>
                        <a:t> 도포 및 비닐 설치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228" marR="9228" marT="922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❍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굴착면</a:t>
                      </a:r>
                      <a:r>
                        <a:rPr lang="ko-KR" altLang="en-US" sz="1400" u="none" strike="noStrike" dirty="0">
                          <a:effectLst/>
                        </a:rPr>
                        <a:t> 하부 이동용 가설통로</a:t>
                      </a:r>
                      <a:r>
                        <a:rPr lang="en-US" altLang="ko-KR" sz="1400" u="none" strike="noStrike" dirty="0">
                          <a:effectLst/>
                        </a:rPr>
                        <a:t>(</a:t>
                      </a:r>
                      <a:r>
                        <a:rPr lang="ko-KR" altLang="en-US" sz="1400" u="none" strike="noStrike" dirty="0">
                          <a:effectLst/>
                        </a:rPr>
                        <a:t>가설경사로 등</a:t>
                      </a:r>
                      <a:r>
                        <a:rPr lang="en-US" altLang="ko-KR" sz="1400" u="none" strike="noStrike" dirty="0">
                          <a:effectLst/>
                        </a:rPr>
                        <a:t>) </a:t>
                      </a:r>
                      <a:r>
                        <a:rPr lang="ko-KR" altLang="en-US" sz="1400" u="none" strike="noStrike" dirty="0">
                          <a:effectLst/>
                        </a:rPr>
                        <a:t>확보 </a:t>
                      </a:r>
                      <a:br>
                        <a:rPr lang="ko-KR" altLang="en-US" sz="1400" u="none" strike="noStrike" dirty="0">
                          <a:effectLst/>
                        </a:rPr>
                      </a:br>
                      <a:r>
                        <a:rPr lang="ko-KR" altLang="en-US" sz="1400" u="none" strike="noStrike" dirty="0">
                          <a:effectLst/>
                        </a:rPr>
                        <a:t>❍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혼합토</a:t>
                      </a:r>
                      <a:r>
                        <a:rPr lang="ko-KR" altLang="en-US" sz="1400" u="none" strike="noStrike" dirty="0">
                          <a:effectLst/>
                        </a:rPr>
                        <a:t> 도포작업은 토사붕괴의 위험이 없는 장소에서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백호우</a:t>
                      </a:r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ko-KR" altLang="en-US" sz="1400" u="none" strike="noStrike" dirty="0" smtClean="0">
                          <a:effectLst/>
                        </a:rPr>
                        <a:t>등</a:t>
                      </a:r>
                      <a:endParaRPr lang="en-US" altLang="ko-KR" sz="1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altLang="ko-KR" sz="1400" u="none" strike="noStrike" dirty="0" smtClean="0">
                          <a:effectLst/>
                        </a:rPr>
                        <a:t>   </a:t>
                      </a:r>
                      <a:r>
                        <a:rPr lang="ko-KR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ko-KR" altLang="en-US" sz="1400" u="none" strike="noStrike" dirty="0">
                          <a:effectLst/>
                        </a:rPr>
                        <a:t>장비 사용</a:t>
                      </a:r>
                      <a:br>
                        <a:rPr lang="ko-KR" altLang="en-US" sz="1400" u="none" strike="noStrike" dirty="0">
                          <a:effectLst/>
                        </a:rPr>
                      </a:br>
                      <a:r>
                        <a:rPr lang="ko-KR" altLang="en-US" sz="1400" u="none" strike="noStrike" dirty="0">
                          <a:effectLst/>
                        </a:rPr>
                        <a:t>❍ </a:t>
                      </a:r>
                      <a:r>
                        <a:rPr lang="ko-KR" altLang="en-US" sz="1400" u="none" strike="noStrike" dirty="0" smtClean="0">
                          <a:effectLst/>
                        </a:rPr>
                        <a:t>굴착 </a:t>
                      </a:r>
                      <a:r>
                        <a:rPr lang="ko-KR" altLang="en-US" sz="1400" u="none" strike="noStrike" dirty="0" err="1" smtClean="0">
                          <a:effectLst/>
                        </a:rPr>
                        <a:t>선단부에는</a:t>
                      </a:r>
                      <a:r>
                        <a:rPr lang="ko-KR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ko-KR" altLang="en-US" sz="1400" u="none" strike="noStrike" dirty="0">
                          <a:effectLst/>
                        </a:rPr>
                        <a:t>장비 전락방지용 토사 </a:t>
                      </a:r>
                      <a:r>
                        <a:rPr lang="en-US" altLang="ko-KR" sz="1400" u="none" strike="noStrike" dirty="0">
                          <a:effectLst/>
                        </a:rPr>
                        <a:t>Dike(</a:t>
                      </a:r>
                      <a:r>
                        <a:rPr lang="ko-KR" altLang="en-US" sz="1400" u="none" strike="noStrike" dirty="0">
                          <a:effectLst/>
                        </a:rPr>
                        <a:t>둑</a:t>
                      </a:r>
                      <a:r>
                        <a:rPr lang="en-US" altLang="ko-KR" sz="1400" u="none" strike="noStrike" dirty="0">
                          <a:effectLst/>
                        </a:rPr>
                        <a:t>)</a:t>
                      </a:r>
                      <a:r>
                        <a:rPr lang="ko-KR" altLang="en-US" sz="1400" u="none" strike="noStrike" dirty="0">
                          <a:effectLst/>
                        </a:rPr>
                        <a:t>설치</a:t>
                      </a:r>
                      <a:br>
                        <a:rPr lang="ko-KR" altLang="en-US" sz="1400" u="none" strike="noStrike" dirty="0">
                          <a:effectLst/>
                        </a:rPr>
                      </a:br>
                      <a:r>
                        <a:rPr lang="ko-KR" altLang="en-US" sz="1400" u="none" strike="noStrike" dirty="0">
                          <a:effectLst/>
                        </a:rPr>
                        <a:t>❍ 비닐설치 시 추락방지를 위해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안전대</a:t>
                      </a:r>
                      <a:r>
                        <a:rPr lang="ko-KR" altLang="en-US" sz="1400" u="none" strike="noStrike" dirty="0">
                          <a:effectLst/>
                        </a:rPr>
                        <a:t> 부착설비에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안전대를</a:t>
                      </a:r>
                      <a:r>
                        <a:rPr lang="ko-KR" altLang="en-US" sz="1400" u="none" strike="noStrike" dirty="0">
                          <a:effectLst/>
                        </a:rPr>
                        <a:t> 걸고 </a:t>
                      </a:r>
                      <a:r>
                        <a:rPr lang="ko-KR" altLang="en-US" sz="1400" u="none" strike="noStrike" dirty="0" smtClean="0">
                          <a:effectLst/>
                        </a:rPr>
                        <a:t>작업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228" marR="9228" marT="9228" marB="0" anchor="ctr">
                    <a:solidFill>
                      <a:schemeClr val="bg1"/>
                    </a:solidFill>
                  </a:tcPr>
                </a:tc>
              </a:tr>
              <a:tr h="68478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effectLst/>
                        </a:rPr>
                        <a:t>살처분</a:t>
                      </a:r>
                      <a:r>
                        <a:rPr lang="ko-KR" altLang="en-US" sz="1400" u="none" strike="noStrike" dirty="0">
                          <a:effectLst/>
                        </a:rPr>
                        <a:t> 가축</a:t>
                      </a:r>
                      <a:r>
                        <a:rPr lang="en-US" altLang="ko-KR" sz="1400" u="none" strike="noStrike" dirty="0">
                          <a:effectLst/>
                        </a:rPr>
                        <a:t>(</a:t>
                      </a:r>
                      <a:r>
                        <a:rPr lang="ko-KR" altLang="en-US" sz="1400" u="none" strike="noStrike" dirty="0">
                          <a:effectLst/>
                        </a:rPr>
                        <a:t>사체</a:t>
                      </a:r>
                      <a:r>
                        <a:rPr lang="en-US" altLang="ko-KR" sz="1400" u="none" strike="noStrike" dirty="0">
                          <a:effectLst/>
                        </a:rPr>
                        <a:t>) </a:t>
                      </a:r>
                      <a:r>
                        <a:rPr lang="ko-KR" altLang="en-US" sz="1400" u="none" strike="noStrike" dirty="0">
                          <a:effectLst/>
                        </a:rPr>
                        <a:t>투입 및 복토</a:t>
                      </a:r>
                      <a:r>
                        <a:rPr lang="en-US" altLang="ko-KR" sz="1400" u="none" strike="noStrike" dirty="0">
                          <a:effectLst/>
                        </a:rPr>
                        <a:t>․</a:t>
                      </a:r>
                      <a:r>
                        <a:rPr lang="ko-KR" altLang="en-US" sz="1400" u="none" strike="noStrike" dirty="0">
                          <a:effectLst/>
                        </a:rPr>
                        <a:t>성토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228" marR="9228" marT="922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❍ </a:t>
                      </a:r>
                      <a:r>
                        <a:rPr lang="ko-KR" altLang="en-US" sz="1400" u="none" strike="noStrike" dirty="0" smtClean="0">
                          <a:effectLst/>
                        </a:rPr>
                        <a:t>굴착 </a:t>
                      </a:r>
                      <a:r>
                        <a:rPr lang="ko-KR" altLang="en-US" sz="1400" u="none" strike="noStrike" dirty="0" err="1" smtClean="0">
                          <a:effectLst/>
                        </a:rPr>
                        <a:t>선단부에서</a:t>
                      </a:r>
                      <a:r>
                        <a:rPr lang="ko-KR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ko-KR" altLang="en-US" sz="1400" u="none" strike="noStrike" dirty="0">
                          <a:effectLst/>
                        </a:rPr>
                        <a:t>장비사용 시 최소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이격거리</a:t>
                      </a:r>
                      <a:r>
                        <a:rPr lang="ko-KR" altLang="en-US" sz="1400" u="none" strike="noStrike" dirty="0">
                          <a:effectLst/>
                        </a:rPr>
                        <a:t> 유지 또는 사체 투입구간 </a:t>
                      </a:r>
                      <a:endParaRPr lang="en-US" altLang="ko-KR" sz="1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altLang="ko-KR" sz="1400" u="none" strike="noStrike" dirty="0" smtClean="0">
                          <a:effectLst/>
                        </a:rPr>
                        <a:t>    </a:t>
                      </a:r>
                      <a:r>
                        <a:rPr lang="ko-KR" altLang="en-US" sz="1400" u="none" strike="noStrike" dirty="0" err="1" smtClean="0">
                          <a:effectLst/>
                        </a:rPr>
                        <a:t>구배</a:t>
                      </a:r>
                      <a:r>
                        <a:rPr lang="ko-KR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ko-KR" altLang="en-US" sz="1400" u="none" strike="noStrike" dirty="0">
                          <a:effectLst/>
                        </a:rPr>
                        <a:t>완화 조치 후 작업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228" marR="9228" marT="9228" marB="0" anchor="ctr">
                    <a:solidFill>
                      <a:schemeClr val="bg1"/>
                    </a:solidFill>
                  </a:tcPr>
                </a:tc>
              </a:tr>
              <a:tr h="56406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배수로 및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저류조</a:t>
                      </a:r>
                      <a:r>
                        <a:rPr lang="ko-KR" altLang="en-US" sz="1400" u="none" strike="noStrike" dirty="0">
                          <a:effectLst/>
                        </a:rPr>
                        <a:t> 설치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228" marR="9228" marT="922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❍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백호우</a:t>
                      </a:r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버켓</a:t>
                      </a:r>
                      <a:r>
                        <a:rPr lang="ko-KR" altLang="en-US" sz="1400" u="none" strike="noStrike" dirty="0">
                          <a:effectLst/>
                        </a:rPr>
                        <a:t> 탈락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방지핀</a:t>
                      </a:r>
                      <a:r>
                        <a:rPr lang="ko-KR" altLang="en-US" sz="1400" u="none" strike="noStrike" dirty="0">
                          <a:effectLst/>
                        </a:rPr>
                        <a:t> 체결 확인</a:t>
                      </a:r>
                      <a:br>
                        <a:rPr lang="ko-KR" altLang="en-US" sz="1400" u="none" strike="noStrike" dirty="0">
                          <a:effectLst/>
                        </a:rPr>
                      </a:br>
                      <a:r>
                        <a:rPr lang="ko-KR" altLang="en-US" sz="1400" u="none" strike="noStrike" dirty="0">
                          <a:effectLst/>
                        </a:rPr>
                        <a:t>❍ 굴착작업 시 </a:t>
                      </a:r>
                      <a:r>
                        <a:rPr lang="ko-KR" altLang="en-US" sz="1400" u="none" strike="noStrike" dirty="0" smtClean="0">
                          <a:effectLst/>
                        </a:rPr>
                        <a:t>굴착 </a:t>
                      </a:r>
                      <a:r>
                        <a:rPr lang="ko-KR" altLang="en-US" sz="1400" u="none" strike="noStrike" dirty="0" err="1" smtClean="0">
                          <a:effectLst/>
                        </a:rPr>
                        <a:t>구배</a:t>
                      </a:r>
                      <a:r>
                        <a:rPr lang="ko-KR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ko-KR" altLang="en-US" sz="1400" u="none" strike="noStrike" dirty="0">
                          <a:effectLst/>
                        </a:rPr>
                        <a:t>준수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228" marR="9228" marT="9228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0934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그림 24" descr="0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" y="620713"/>
            <a:ext cx="9108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793908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ko-KR" altLang="en-US" sz="32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8</a:t>
            </a:r>
            <a:r>
              <a:rPr kumimoji="0" lang="en-US" altLang="ko-K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0" lang="ko-KR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기타</a:t>
            </a:r>
            <a:endParaRPr kumimoji="0"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72118" y="836712"/>
            <a:ext cx="7848600" cy="1202510"/>
            <a:chOff x="467816" y="836712"/>
            <a:chExt cx="7848600" cy="1202510"/>
          </a:xfrm>
        </p:grpSpPr>
        <p:pic>
          <p:nvPicPr>
            <p:cNvPr id="6149" name="그림 9" descr="0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923925"/>
              <a:ext cx="287338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467816" y="836712"/>
              <a:ext cx="7848600" cy="1202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2900" indent="-342900" eaLnBrk="1" hangingPunct="1">
                <a:spcBef>
                  <a:spcPts val="1000"/>
                </a:spcBef>
                <a:defRPr/>
              </a:pPr>
              <a:r>
                <a:rPr kumimoji="0" lang="ko-KR" altLang="en-US" sz="2400" b="1" dirty="0" smtClean="0">
                  <a:solidFill>
                    <a:schemeClr val="bg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손을 자주 씻으며</a:t>
              </a:r>
              <a:r>
                <a:rPr kumimoji="0" lang="en-US" altLang="ko-KR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kumimoji="0" lang="ko-KR" altLang="en-US" sz="24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가족과의 접촉을 최소화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하고 기침하거나 재채기를 할 때에는 입과 코를 화장지로 가려야 </a:t>
              </a:r>
              <a:r>
                <a:rPr kumimoji="0" lang="ko-KR" altLang="en-US" sz="24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합니다</a:t>
              </a:r>
              <a:r>
                <a:rPr kumimoji="0" lang="en-US" altLang="ko-KR" sz="24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kumimoji="0" lang="ko-KR" altLang="en-US" sz="2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14</a:t>
            </a:r>
            <a:endParaRPr lang="ko-KR" altLang="en-US" dirty="0"/>
          </a:p>
        </p:txBody>
      </p:sp>
      <p:grpSp>
        <p:nvGrpSpPr>
          <p:cNvPr id="26" name="그룹 25"/>
          <p:cNvGrpSpPr/>
          <p:nvPr/>
        </p:nvGrpSpPr>
        <p:grpSpPr>
          <a:xfrm>
            <a:off x="572118" y="2170574"/>
            <a:ext cx="7848600" cy="463846"/>
            <a:chOff x="467816" y="836712"/>
            <a:chExt cx="7848600" cy="463846"/>
          </a:xfrm>
        </p:grpSpPr>
        <p:pic>
          <p:nvPicPr>
            <p:cNvPr id="33" name="그림 9" descr="0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923925"/>
              <a:ext cx="287338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467816" y="836712"/>
              <a:ext cx="7848600" cy="4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2900" indent="-342900" eaLnBrk="1" hangingPunct="1">
                <a:spcBef>
                  <a:spcPts val="1000"/>
                </a:spcBef>
                <a:defRPr/>
              </a:pPr>
              <a:r>
                <a:rPr kumimoji="0" lang="ko-KR" altLang="en-US" sz="2400" b="1" dirty="0" smtClean="0">
                  <a:solidFill>
                    <a:schemeClr val="bg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kumimoji="0" lang="ko-KR" altLang="en-US" sz="2400" b="1" dirty="0" smtClean="0">
                  <a:solidFill>
                    <a:schemeClr val="bg2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근로자는</a:t>
              </a:r>
              <a:r>
                <a:rPr kumimoji="0" lang="ko-KR" altLang="en-US" sz="2400" b="1" dirty="0" smtClean="0">
                  <a:solidFill>
                    <a:schemeClr val="bg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ko-KR" altLang="en-US" sz="24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외출 </a:t>
              </a:r>
              <a:r>
                <a:rPr kumimoji="0" lang="ko-KR" altLang="en-US" sz="24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 마스크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를 착용하시기 바랍니다</a:t>
              </a:r>
              <a:r>
                <a:rPr kumimoji="0" lang="en-US" altLang="ko-KR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572118" y="2883854"/>
            <a:ext cx="7848600" cy="833178"/>
            <a:chOff x="467816" y="836712"/>
            <a:chExt cx="7848600" cy="833178"/>
          </a:xfrm>
        </p:grpSpPr>
        <p:pic>
          <p:nvPicPr>
            <p:cNvPr id="37" name="그림 9" descr="0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923925"/>
              <a:ext cx="287338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467816" y="836712"/>
              <a:ext cx="7848600" cy="833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2900" indent="-342900" eaLnBrk="1" hangingPunct="1">
                <a:spcBef>
                  <a:spcPts val="1000"/>
                </a:spcBef>
                <a:defRPr/>
              </a:pPr>
              <a:r>
                <a:rPr kumimoji="0" lang="ko-KR" altLang="en-US" sz="2400" b="1" dirty="0" smtClean="0">
                  <a:solidFill>
                    <a:schemeClr val="bg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증상이 심해지는 경우 </a:t>
              </a:r>
              <a:r>
                <a:rPr kumimoji="0" lang="ko-KR" altLang="en-US" sz="24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인근 </a:t>
              </a:r>
              <a:r>
                <a:rPr kumimoji="0" lang="ko-KR" altLang="en-US" sz="24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보건소 또는 </a:t>
              </a:r>
              <a:r>
                <a:rPr kumimoji="0" lang="en-US" altLang="ko-KR" sz="24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1339(</a:t>
              </a:r>
              <a:r>
                <a:rPr kumimoji="0" lang="ko-KR" altLang="en-US" sz="24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질병관리본부</a:t>
              </a:r>
              <a:r>
                <a:rPr kumimoji="0" lang="en-US" altLang="ko-KR" sz="24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kumimoji="0" lang="ko-KR" altLang="en-US" sz="24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로 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즉시 </a:t>
              </a:r>
              <a:r>
                <a:rPr kumimoji="0" lang="ko-KR" altLang="en-US" sz="24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신고하시기 바랍니다</a:t>
              </a:r>
              <a:r>
                <a:rPr kumimoji="0" lang="en-US" altLang="ko-KR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3879715"/>
            <a:ext cx="3505412" cy="2698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2776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그림 24" descr="0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" y="620713"/>
            <a:ext cx="9108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793908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ko-KR" altLang="en-US" sz="32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32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9. AI</a:t>
            </a:r>
            <a:r>
              <a:rPr kumimoji="0" lang="ko-KR" altLang="en-US" sz="32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예방 </a:t>
            </a:r>
            <a:r>
              <a:rPr kumimoji="0" lang="en-US" altLang="ko-KR" sz="32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kumimoji="0" lang="ko-KR" altLang="en-US" sz="32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계명</a:t>
            </a:r>
            <a:endParaRPr kumimoji="0"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15</a:t>
            </a:r>
            <a:endParaRPr lang="ko-KR" altLang="en-US" dirty="0">
              <a:solidFill>
                <a:srgbClr val="000000"/>
              </a:solidFill>
            </a:endParaRPr>
          </a:p>
        </p:txBody>
      </p:sp>
      <p:pic>
        <p:nvPicPr>
          <p:cNvPr id="4" name="그림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764704"/>
            <a:ext cx="4295800" cy="576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3398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그림 24" descr="0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" y="677352"/>
            <a:ext cx="9108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793908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ko-KR" altLang="en-US" sz="32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32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10. </a:t>
            </a:r>
            <a:r>
              <a:rPr kumimoji="0" lang="ko-KR" altLang="en-US" sz="32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올바른 </a:t>
            </a:r>
            <a:r>
              <a:rPr kumimoji="0" lang="ko-KR" altLang="en-US" sz="32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손 씻기 요령</a:t>
            </a:r>
            <a:endParaRPr kumimoji="0"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16</a:t>
            </a:r>
            <a:endParaRPr lang="ko-KR" altLang="en-US" dirty="0">
              <a:solidFill>
                <a:srgbClr val="00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620712"/>
            <a:ext cx="4536504" cy="5976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31026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2"/>
          <p:cNvSpPr txBox="1">
            <a:spLocks noChangeArrowheads="1"/>
          </p:cNvSpPr>
          <p:nvPr/>
        </p:nvSpPr>
        <p:spPr bwMode="auto">
          <a:xfrm>
            <a:off x="36353" y="-35386"/>
            <a:ext cx="35995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30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-윤고딕150"/>
              </a:defRPr>
            </a:lvl1pPr>
          </a:lstStyle>
          <a:p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순 서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그룹 176"/>
          <p:cNvGrpSpPr>
            <a:grpSpLocks/>
          </p:cNvGrpSpPr>
          <p:nvPr/>
        </p:nvGrpSpPr>
        <p:grpSpPr bwMode="auto">
          <a:xfrm>
            <a:off x="1546225" y="548680"/>
            <a:ext cx="5689600" cy="1079500"/>
            <a:chOff x="3143239" y="1214422"/>
            <a:chExt cx="5572165" cy="1079500"/>
          </a:xfrm>
        </p:grpSpPr>
        <p:grpSp>
          <p:nvGrpSpPr>
            <p:cNvPr id="27" name="Group 48"/>
            <p:cNvGrpSpPr>
              <a:grpSpLocks/>
            </p:cNvGrpSpPr>
            <p:nvPr/>
          </p:nvGrpSpPr>
          <p:grpSpPr bwMode="auto">
            <a:xfrm>
              <a:off x="3571868" y="1214422"/>
              <a:ext cx="5143536" cy="1079500"/>
              <a:chOff x="1383" y="890"/>
              <a:chExt cx="2948" cy="549"/>
            </a:xfrm>
          </p:grpSpPr>
          <p:pic>
            <p:nvPicPr>
              <p:cNvPr id="31" name="Picture 49" descr="그림자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83" y="890"/>
                <a:ext cx="2948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AutoShape 50"/>
              <p:cNvSpPr>
                <a:spLocks noChangeArrowheads="1"/>
              </p:cNvSpPr>
              <p:nvPr/>
            </p:nvSpPr>
            <p:spPr bwMode="auto">
              <a:xfrm>
                <a:off x="1460" y="972"/>
                <a:ext cx="2789" cy="3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CADC8"/>
                  </a:gs>
                  <a:gs pos="100000">
                    <a:srgbClr val="FFFFFF"/>
                  </a:gs>
                </a:gsLst>
                <a:lin ang="5400000" scaled="1"/>
              </a:gradFill>
              <a:ln w="1905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342000" tIns="36000" bIns="36000" anchor="ctr"/>
              <a:lstStyle/>
              <a:p>
                <a:pPr lvl="0" eaLnBrk="1" hangingPunct="1">
                  <a:spcBef>
                    <a:spcPct val="50000"/>
                  </a:spcBef>
                  <a:defRPr/>
                </a:pPr>
                <a:r>
                  <a:rPr kumimoji="0" lang="en-US" altLang="ko-KR" sz="3200" dirty="0">
                    <a:latin typeface="HY헤드라인M" pitchFamily="18" charset="-127"/>
                    <a:ea typeface="HY헤드라인M" pitchFamily="18" charset="-127"/>
                  </a:rPr>
                  <a:t>AI(Avian Influenza)</a:t>
                </a:r>
                <a:r>
                  <a:rPr kumimoji="0" lang="ko-KR" altLang="en-US" sz="3200" dirty="0">
                    <a:latin typeface="HY헤드라인M" pitchFamily="18" charset="-127"/>
                    <a:ea typeface="HY헤드라인M" pitchFamily="18" charset="-127"/>
                  </a:rPr>
                  <a:t>란</a:t>
                </a:r>
                <a:r>
                  <a:rPr kumimoji="0" lang="en-US" altLang="ko-KR" sz="3200" dirty="0" smtClean="0">
                    <a:latin typeface="HY헤드라인M" pitchFamily="18" charset="-127"/>
                    <a:ea typeface="HY헤드라인M" pitchFamily="18" charset="-127"/>
                  </a:rPr>
                  <a:t>?</a:t>
                </a:r>
                <a:endParaRPr kumimoji="0" lang="ko-KR" alt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28" name="그룹 77"/>
            <p:cNvGrpSpPr>
              <a:grpSpLocks/>
            </p:cNvGrpSpPr>
            <p:nvPr/>
          </p:nvGrpSpPr>
          <p:grpSpPr bwMode="auto">
            <a:xfrm>
              <a:off x="3143239" y="1325547"/>
              <a:ext cx="757242" cy="746125"/>
              <a:chOff x="2441561" y="1168378"/>
              <a:chExt cx="757242" cy="746125"/>
            </a:xfrm>
          </p:grpSpPr>
          <p:pic>
            <p:nvPicPr>
              <p:cNvPr id="29" name="Picture 972" descr="09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6000" contrast="10000"/>
              </a:blip>
              <a:srcRect/>
              <a:stretch>
                <a:fillRect/>
              </a:stretch>
            </p:blipFill>
            <p:spPr bwMode="auto">
              <a:xfrm>
                <a:off x="2441561" y="1168378"/>
                <a:ext cx="757156" cy="746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01600" dist="38100" dir="2700000" sx="102000" sy="102000" algn="tl" rotWithShape="0">
                  <a:prstClr val="black">
                    <a:alpha val="46000"/>
                  </a:prstClr>
                </a:outerShdw>
              </a:effectLst>
            </p:spPr>
          </p:pic>
          <p:sp>
            <p:nvSpPr>
              <p:cNvPr id="30" name="Oval 973"/>
              <p:cNvSpPr>
                <a:spLocks noChangeArrowheads="1"/>
              </p:cNvSpPr>
              <p:nvPr/>
            </p:nvSpPr>
            <p:spPr bwMode="auto">
              <a:xfrm>
                <a:off x="2500298" y="1214422"/>
                <a:ext cx="639762" cy="638175"/>
              </a:xfrm>
              <a:prstGeom prst="ellipse">
                <a:avLst/>
              </a:prstGeom>
              <a:solidFill>
                <a:srgbClr val="FFFFFF">
                  <a:alpha val="4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1" latinLnBrk="1" hangingPunct="1"/>
                <a:r>
                  <a:rPr lang="en-US" altLang="ko-KR" sz="2800" b="1" dirty="0">
                    <a:latin typeface="맑은 고딕"/>
                    <a:ea typeface="맑은 고딕"/>
                    <a:cs typeface="Times New Roman" pitchFamily="18" charset="0"/>
                  </a:rPr>
                  <a:t>1</a:t>
                </a:r>
                <a:endParaRPr lang="ko-KR" altLang="en-US" sz="2800" b="1" dirty="0">
                  <a:latin typeface="Times New Roman" pitchFamily="18" charset="0"/>
                  <a:ea typeface="굴림" charset="-127"/>
                  <a:cs typeface="Times New Roman" pitchFamily="18" charset="0"/>
                </a:endParaRPr>
              </a:p>
            </p:txBody>
          </p:sp>
        </p:grpSp>
      </p:grpSp>
      <p:grpSp>
        <p:nvGrpSpPr>
          <p:cNvPr id="33" name="그룹 177"/>
          <p:cNvGrpSpPr>
            <a:grpSpLocks/>
          </p:cNvGrpSpPr>
          <p:nvPr/>
        </p:nvGrpSpPr>
        <p:grpSpPr bwMode="auto">
          <a:xfrm>
            <a:off x="1546225" y="1448883"/>
            <a:ext cx="5689600" cy="1079500"/>
            <a:chOff x="3143239" y="2214554"/>
            <a:chExt cx="5572166" cy="1079500"/>
          </a:xfrm>
        </p:grpSpPr>
        <p:grpSp>
          <p:nvGrpSpPr>
            <p:cNvPr id="34" name="Group 48"/>
            <p:cNvGrpSpPr>
              <a:grpSpLocks/>
            </p:cNvGrpSpPr>
            <p:nvPr/>
          </p:nvGrpSpPr>
          <p:grpSpPr bwMode="auto">
            <a:xfrm>
              <a:off x="3571868" y="2214554"/>
              <a:ext cx="5143537" cy="1079500"/>
              <a:chOff x="1383" y="890"/>
              <a:chExt cx="2948" cy="549"/>
            </a:xfrm>
          </p:grpSpPr>
          <p:pic>
            <p:nvPicPr>
              <p:cNvPr id="38" name="Picture 49" descr="그림자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83" y="890"/>
                <a:ext cx="2948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AutoShape 50"/>
              <p:cNvSpPr>
                <a:spLocks noChangeArrowheads="1"/>
              </p:cNvSpPr>
              <p:nvPr/>
            </p:nvSpPr>
            <p:spPr bwMode="auto">
              <a:xfrm>
                <a:off x="1460" y="972"/>
                <a:ext cx="2789" cy="3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CADC8"/>
                  </a:gs>
                  <a:gs pos="100000">
                    <a:srgbClr val="FFFFFF"/>
                  </a:gs>
                </a:gsLst>
                <a:lin ang="5400000" scaled="1"/>
              </a:gradFill>
              <a:ln w="1905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342000" tIns="36000" bIns="36000" anchor="ctr"/>
              <a:lstStyle/>
              <a:p>
                <a:pPr lvl="0" eaLnBrk="1" hangingPunct="1">
                  <a:spcBef>
                    <a:spcPct val="50000"/>
                  </a:spcBef>
                  <a:defRPr/>
                </a:pPr>
                <a:r>
                  <a:rPr kumimoji="0" lang="ko-KR" altLang="en-US" sz="3200" dirty="0" smtClean="0">
                    <a:latin typeface="HY헤드라인M" pitchFamily="18" charset="-127"/>
                    <a:ea typeface="HY헤드라인M" pitchFamily="18" charset="-127"/>
                  </a:rPr>
                  <a:t>관련근거</a:t>
                </a:r>
                <a:endParaRPr kumimoji="0" lang="ko-KR" alt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35" name="그룹 159"/>
            <p:cNvGrpSpPr>
              <a:grpSpLocks/>
            </p:cNvGrpSpPr>
            <p:nvPr/>
          </p:nvGrpSpPr>
          <p:grpSpPr bwMode="auto">
            <a:xfrm>
              <a:off x="3143239" y="2325679"/>
              <a:ext cx="757242" cy="746125"/>
              <a:chOff x="2441561" y="1168378"/>
              <a:chExt cx="757242" cy="746125"/>
            </a:xfrm>
          </p:grpSpPr>
          <p:pic>
            <p:nvPicPr>
              <p:cNvPr id="36" name="Picture 972" descr="09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6000" contrast="10000"/>
              </a:blip>
              <a:srcRect/>
              <a:stretch>
                <a:fillRect/>
              </a:stretch>
            </p:blipFill>
            <p:spPr bwMode="auto">
              <a:xfrm>
                <a:off x="2441561" y="1168378"/>
                <a:ext cx="757156" cy="746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01600" dist="38100" dir="2700000" sx="102000" sy="102000" algn="tl" rotWithShape="0">
                  <a:prstClr val="black">
                    <a:alpha val="46000"/>
                  </a:prstClr>
                </a:outerShdw>
              </a:effectLst>
            </p:spPr>
          </p:pic>
          <p:sp>
            <p:nvSpPr>
              <p:cNvPr id="37" name="Oval 973"/>
              <p:cNvSpPr>
                <a:spLocks noChangeArrowheads="1"/>
              </p:cNvSpPr>
              <p:nvPr/>
            </p:nvSpPr>
            <p:spPr bwMode="auto">
              <a:xfrm>
                <a:off x="2500298" y="1214422"/>
                <a:ext cx="639762" cy="638175"/>
              </a:xfrm>
              <a:prstGeom prst="ellipse">
                <a:avLst/>
              </a:prstGeom>
              <a:solidFill>
                <a:srgbClr val="FFFFFF">
                  <a:alpha val="4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1" latinLnBrk="1" hangingPunct="1"/>
                <a:r>
                  <a:rPr lang="en-US" altLang="ko-KR" sz="2800" b="1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itchFamily="18" charset="0"/>
                  </a:rPr>
                  <a:t>2</a:t>
                </a:r>
                <a:endParaRPr lang="ko-KR" altLang="en-US" sz="28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itchFamily="18" charset="0"/>
                </a:endParaRPr>
              </a:p>
            </p:txBody>
          </p:sp>
        </p:grpSp>
      </p:grpSp>
      <p:grpSp>
        <p:nvGrpSpPr>
          <p:cNvPr id="40" name="그룹 178"/>
          <p:cNvGrpSpPr>
            <a:grpSpLocks/>
          </p:cNvGrpSpPr>
          <p:nvPr/>
        </p:nvGrpSpPr>
        <p:grpSpPr bwMode="auto">
          <a:xfrm>
            <a:off x="1546225" y="2349086"/>
            <a:ext cx="5689600" cy="1079500"/>
            <a:chOff x="3143239" y="3143248"/>
            <a:chExt cx="5572165" cy="1079500"/>
          </a:xfrm>
        </p:grpSpPr>
        <p:grpSp>
          <p:nvGrpSpPr>
            <p:cNvPr id="41" name="Group 48"/>
            <p:cNvGrpSpPr>
              <a:grpSpLocks/>
            </p:cNvGrpSpPr>
            <p:nvPr/>
          </p:nvGrpSpPr>
          <p:grpSpPr bwMode="auto">
            <a:xfrm>
              <a:off x="3571868" y="3143248"/>
              <a:ext cx="5143536" cy="1079500"/>
              <a:chOff x="1383" y="890"/>
              <a:chExt cx="2948" cy="549"/>
            </a:xfrm>
          </p:grpSpPr>
          <p:pic>
            <p:nvPicPr>
              <p:cNvPr id="45" name="Picture 49" descr="그림자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83" y="890"/>
                <a:ext cx="2948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" name="AutoShape 50"/>
              <p:cNvSpPr>
                <a:spLocks noChangeArrowheads="1"/>
              </p:cNvSpPr>
              <p:nvPr/>
            </p:nvSpPr>
            <p:spPr bwMode="auto">
              <a:xfrm>
                <a:off x="1460" y="972"/>
                <a:ext cx="2789" cy="3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CADC8"/>
                  </a:gs>
                  <a:gs pos="100000">
                    <a:srgbClr val="FFFFFF"/>
                  </a:gs>
                </a:gsLst>
                <a:lin ang="5400000" scaled="1"/>
              </a:gradFill>
              <a:ln w="1905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342000" tIns="36000" bIns="36000" anchor="ctr"/>
              <a:lstStyle/>
              <a:p>
                <a:pPr lvl="0" eaLnBrk="1" latinLnBrk="1" hangingPunct="1"/>
                <a:r>
                  <a:rPr kumimoji="0" lang="ko-KR" altLang="en-US" sz="3200" dirty="0" smtClean="0">
                    <a:latin typeface="HY헤드라인M" pitchFamily="18" charset="-127"/>
                    <a:ea typeface="HY헤드라인M" pitchFamily="18" charset="-127"/>
                  </a:rPr>
                  <a:t>인체감염 예방수칙</a:t>
                </a:r>
                <a:endParaRPr kumimoji="0" lang="ko-KR" alt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42" name="그룹 166"/>
            <p:cNvGrpSpPr>
              <a:grpSpLocks/>
            </p:cNvGrpSpPr>
            <p:nvPr/>
          </p:nvGrpSpPr>
          <p:grpSpPr bwMode="auto">
            <a:xfrm>
              <a:off x="3143239" y="3254373"/>
              <a:ext cx="757242" cy="746125"/>
              <a:chOff x="2441561" y="1168378"/>
              <a:chExt cx="757242" cy="746125"/>
            </a:xfrm>
          </p:grpSpPr>
          <p:pic>
            <p:nvPicPr>
              <p:cNvPr id="43" name="Picture 972" descr="09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6000" contrast="10000"/>
              </a:blip>
              <a:srcRect/>
              <a:stretch>
                <a:fillRect/>
              </a:stretch>
            </p:blipFill>
            <p:spPr bwMode="auto">
              <a:xfrm>
                <a:off x="2441561" y="1168378"/>
                <a:ext cx="757156" cy="746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01600" dist="38100" dir="2700000" sx="102000" sy="102000" algn="tl" rotWithShape="0">
                  <a:prstClr val="black">
                    <a:alpha val="46000"/>
                  </a:prstClr>
                </a:outerShdw>
              </a:effectLst>
            </p:spPr>
          </p:pic>
          <p:sp>
            <p:nvSpPr>
              <p:cNvPr id="44" name="Oval 973"/>
              <p:cNvSpPr>
                <a:spLocks noChangeArrowheads="1"/>
              </p:cNvSpPr>
              <p:nvPr/>
            </p:nvSpPr>
            <p:spPr bwMode="auto">
              <a:xfrm>
                <a:off x="2500298" y="1214422"/>
                <a:ext cx="639762" cy="638175"/>
              </a:xfrm>
              <a:prstGeom prst="ellipse">
                <a:avLst/>
              </a:prstGeom>
              <a:solidFill>
                <a:srgbClr val="FFFFFF">
                  <a:alpha val="4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1" latinLnBrk="1" hangingPunct="1"/>
                <a:r>
                  <a:rPr lang="en-US" altLang="ko-KR" sz="2800" b="1" dirty="0">
                    <a:solidFill>
                      <a:srgbClr val="000000"/>
                    </a:solidFill>
                    <a:latin typeface="맑은 고딕"/>
                    <a:ea typeface="맑은 고딕"/>
                    <a:cs typeface="Times New Roman" pitchFamily="18" charset="0"/>
                  </a:rPr>
                  <a:t>3</a:t>
                </a:r>
                <a:endParaRPr lang="ko-KR" altLang="en-US" sz="2800" b="1" dirty="0">
                  <a:solidFill>
                    <a:srgbClr val="000000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endParaRPr>
              </a:p>
            </p:txBody>
          </p:sp>
        </p:grpSp>
      </p:grpSp>
      <p:grpSp>
        <p:nvGrpSpPr>
          <p:cNvPr id="47" name="그룹 178"/>
          <p:cNvGrpSpPr>
            <a:grpSpLocks/>
          </p:cNvGrpSpPr>
          <p:nvPr/>
        </p:nvGrpSpPr>
        <p:grpSpPr bwMode="auto">
          <a:xfrm>
            <a:off x="1546225" y="3249289"/>
            <a:ext cx="5689600" cy="1079500"/>
            <a:chOff x="3143239" y="3143248"/>
            <a:chExt cx="5572165" cy="1079500"/>
          </a:xfrm>
        </p:grpSpPr>
        <p:grpSp>
          <p:nvGrpSpPr>
            <p:cNvPr id="48" name="Group 48"/>
            <p:cNvGrpSpPr>
              <a:grpSpLocks/>
            </p:cNvGrpSpPr>
            <p:nvPr/>
          </p:nvGrpSpPr>
          <p:grpSpPr bwMode="auto">
            <a:xfrm>
              <a:off x="3571868" y="3143248"/>
              <a:ext cx="5143536" cy="1079500"/>
              <a:chOff x="1383" y="890"/>
              <a:chExt cx="2948" cy="549"/>
            </a:xfrm>
          </p:grpSpPr>
          <p:pic>
            <p:nvPicPr>
              <p:cNvPr id="52" name="Picture 49" descr="그림자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83" y="890"/>
                <a:ext cx="2948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" name="AutoShape 50"/>
              <p:cNvSpPr>
                <a:spLocks noChangeArrowheads="1"/>
              </p:cNvSpPr>
              <p:nvPr/>
            </p:nvSpPr>
            <p:spPr bwMode="auto">
              <a:xfrm>
                <a:off x="1460" y="972"/>
                <a:ext cx="2789" cy="3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CADC8"/>
                  </a:gs>
                  <a:gs pos="100000">
                    <a:srgbClr val="FFFFFF"/>
                  </a:gs>
                </a:gsLst>
                <a:lin ang="5400000" scaled="1"/>
              </a:gradFill>
              <a:ln w="1905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342000" tIns="36000" bIns="36000" anchor="ctr"/>
              <a:lstStyle/>
              <a:p>
                <a:pPr lvl="0" eaLnBrk="1" latinLnBrk="1" hangingPunct="1"/>
                <a:r>
                  <a:rPr kumimoji="0" lang="ko-KR" altLang="en-US" sz="2800" dirty="0" smtClean="0">
                    <a:latin typeface="HY헤드라인M" pitchFamily="18" charset="-127"/>
                    <a:ea typeface="HY헤드라인M" pitchFamily="18" charset="-127"/>
                  </a:rPr>
                  <a:t>개인보호구 착용 및 사용법</a:t>
                </a:r>
                <a:endParaRPr kumimoji="0" lang="ko-KR" alt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49" name="그룹 166"/>
            <p:cNvGrpSpPr>
              <a:grpSpLocks/>
            </p:cNvGrpSpPr>
            <p:nvPr/>
          </p:nvGrpSpPr>
          <p:grpSpPr bwMode="auto">
            <a:xfrm>
              <a:off x="3143239" y="3254373"/>
              <a:ext cx="757242" cy="746125"/>
              <a:chOff x="2441561" y="1168378"/>
              <a:chExt cx="757242" cy="746125"/>
            </a:xfrm>
          </p:grpSpPr>
          <p:pic>
            <p:nvPicPr>
              <p:cNvPr id="50" name="Picture 972" descr="09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6000" contrast="10000"/>
              </a:blip>
              <a:srcRect/>
              <a:stretch>
                <a:fillRect/>
              </a:stretch>
            </p:blipFill>
            <p:spPr bwMode="auto">
              <a:xfrm>
                <a:off x="2441561" y="1168378"/>
                <a:ext cx="757156" cy="746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01600" dist="38100" dir="2700000" sx="102000" sy="102000" algn="tl" rotWithShape="0">
                  <a:prstClr val="black">
                    <a:alpha val="46000"/>
                  </a:prstClr>
                </a:outerShdw>
              </a:effectLst>
            </p:spPr>
          </p:pic>
          <p:sp>
            <p:nvSpPr>
              <p:cNvPr id="51" name="Oval 973"/>
              <p:cNvSpPr>
                <a:spLocks noChangeArrowheads="1"/>
              </p:cNvSpPr>
              <p:nvPr/>
            </p:nvSpPr>
            <p:spPr bwMode="auto">
              <a:xfrm>
                <a:off x="2500298" y="1214422"/>
                <a:ext cx="639762" cy="638175"/>
              </a:xfrm>
              <a:prstGeom prst="ellipse">
                <a:avLst/>
              </a:prstGeom>
              <a:solidFill>
                <a:srgbClr val="FFFFFF">
                  <a:alpha val="4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1" latinLnBrk="1" hangingPunct="1"/>
                <a:r>
                  <a:rPr lang="en-US" altLang="ko-KR" sz="2800" b="1" dirty="0" smtClean="0">
                    <a:solidFill>
                      <a:srgbClr val="000000"/>
                    </a:solidFill>
                    <a:latin typeface="맑은 고딕"/>
                    <a:ea typeface="맑은 고딕"/>
                    <a:cs typeface="Times New Roman" pitchFamily="18" charset="0"/>
                  </a:rPr>
                  <a:t>4</a:t>
                </a:r>
                <a:endParaRPr lang="ko-KR" altLang="en-US" sz="2800" b="1" dirty="0">
                  <a:solidFill>
                    <a:srgbClr val="000000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endParaRPr>
              </a:p>
            </p:txBody>
          </p:sp>
        </p:grpSp>
      </p:grpSp>
      <p:grpSp>
        <p:nvGrpSpPr>
          <p:cNvPr id="54" name="그룹 178"/>
          <p:cNvGrpSpPr>
            <a:grpSpLocks/>
          </p:cNvGrpSpPr>
          <p:nvPr/>
        </p:nvGrpSpPr>
        <p:grpSpPr bwMode="auto">
          <a:xfrm>
            <a:off x="1546225" y="5049695"/>
            <a:ext cx="5689600" cy="1079500"/>
            <a:chOff x="3143239" y="3143248"/>
            <a:chExt cx="5572165" cy="1079500"/>
          </a:xfrm>
        </p:grpSpPr>
        <p:grpSp>
          <p:nvGrpSpPr>
            <p:cNvPr id="55" name="Group 48"/>
            <p:cNvGrpSpPr>
              <a:grpSpLocks/>
            </p:cNvGrpSpPr>
            <p:nvPr/>
          </p:nvGrpSpPr>
          <p:grpSpPr bwMode="auto">
            <a:xfrm>
              <a:off x="3571868" y="3143248"/>
              <a:ext cx="5143536" cy="1079500"/>
              <a:chOff x="1383" y="890"/>
              <a:chExt cx="2948" cy="549"/>
            </a:xfrm>
          </p:grpSpPr>
          <p:pic>
            <p:nvPicPr>
              <p:cNvPr id="59" name="Picture 49" descr="그림자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83" y="890"/>
                <a:ext cx="2948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AutoShape 50"/>
              <p:cNvSpPr>
                <a:spLocks noChangeArrowheads="1"/>
              </p:cNvSpPr>
              <p:nvPr/>
            </p:nvSpPr>
            <p:spPr bwMode="auto">
              <a:xfrm>
                <a:off x="1460" y="972"/>
                <a:ext cx="2789" cy="3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CADC8"/>
                  </a:gs>
                  <a:gs pos="100000">
                    <a:srgbClr val="FFFFFF"/>
                  </a:gs>
                </a:gsLst>
                <a:lin ang="5400000" scaled="1"/>
              </a:gradFill>
              <a:ln w="1905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342000" tIns="36000" bIns="36000" anchor="ctr"/>
              <a:lstStyle/>
              <a:p>
                <a:pPr lvl="0" eaLnBrk="1" latinLnBrk="1" hangingPunct="1"/>
                <a:r>
                  <a:rPr kumimoji="0" lang="ko-KR" altLang="en-US" sz="3200" dirty="0" smtClean="0">
                    <a:latin typeface="HY헤드라인M" pitchFamily="18" charset="-127"/>
                    <a:ea typeface="HY헤드라인M" pitchFamily="18" charset="-127"/>
                  </a:rPr>
                  <a:t>국내외 사례</a:t>
                </a:r>
                <a:endParaRPr kumimoji="0" lang="ko-KR" alt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56" name="그룹 166"/>
            <p:cNvGrpSpPr>
              <a:grpSpLocks/>
            </p:cNvGrpSpPr>
            <p:nvPr/>
          </p:nvGrpSpPr>
          <p:grpSpPr bwMode="auto">
            <a:xfrm>
              <a:off x="3143239" y="3254373"/>
              <a:ext cx="757242" cy="746125"/>
              <a:chOff x="2441561" y="1168378"/>
              <a:chExt cx="757242" cy="746125"/>
            </a:xfrm>
          </p:grpSpPr>
          <p:pic>
            <p:nvPicPr>
              <p:cNvPr id="57" name="Picture 972" descr="09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6000" contrast="10000"/>
              </a:blip>
              <a:srcRect/>
              <a:stretch>
                <a:fillRect/>
              </a:stretch>
            </p:blipFill>
            <p:spPr bwMode="auto">
              <a:xfrm>
                <a:off x="2441561" y="1168378"/>
                <a:ext cx="757156" cy="746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01600" dist="38100" dir="2700000" sx="102000" sy="102000" algn="tl" rotWithShape="0">
                  <a:prstClr val="black">
                    <a:alpha val="46000"/>
                  </a:prstClr>
                </a:outerShdw>
              </a:effectLst>
            </p:spPr>
          </p:pic>
          <p:sp>
            <p:nvSpPr>
              <p:cNvPr id="58" name="Oval 973"/>
              <p:cNvSpPr>
                <a:spLocks noChangeArrowheads="1"/>
              </p:cNvSpPr>
              <p:nvPr/>
            </p:nvSpPr>
            <p:spPr bwMode="auto">
              <a:xfrm>
                <a:off x="2500298" y="1214422"/>
                <a:ext cx="639762" cy="638175"/>
              </a:xfrm>
              <a:prstGeom prst="ellipse">
                <a:avLst/>
              </a:prstGeom>
              <a:solidFill>
                <a:srgbClr val="FFFFFF">
                  <a:alpha val="4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1" latinLnBrk="1" hangingPunct="1"/>
                <a:r>
                  <a:rPr lang="en-US" altLang="ko-KR" sz="2800" b="1" dirty="0">
                    <a:solidFill>
                      <a:srgbClr val="000000"/>
                    </a:solidFill>
                    <a:latin typeface="맑은 고딕"/>
                    <a:ea typeface="맑은 고딕"/>
                    <a:cs typeface="Times New Roman" pitchFamily="18" charset="0"/>
                  </a:rPr>
                  <a:t>6</a:t>
                </a:r>
                <a:endParaRPr lang="ko-KR" altLang="en-US" sz="2800" b="1" dirty="0">
                  <a:solidFill>
                    <a:srgbClr val="000000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endParaRPr>
              </a:p>
            </p:txBody>
          </p:sp>
        </p:grpSp>
      </p:grpSp>
      <p:grpSp>
        <p:nvGrpSpPr>
          <p:cNvPr id="61" name="그룹 178"/>
          <p:cNvGrpSpPr>
            <a:grpSpLocks/>
          </p:cNvGrpSpPr>
          <p:nvPr/>
        </p:nvGrpSpPr>
        <p:grpSpPr bwMode="auto">
          <a:xfrm>
            <a:off x="1546225" y="5949900"/>
            <a:ext cx="5689600" cy="1079500"/>
            <a:chOff x="3143239" y="3143248"/>
            <a:chExt cx="5572165" cy="1079500"/>
          </a:xfrm>
        </p:grpSpPr>
        <p:grpSp>
          <p:nvGrpSpPr>
            <p:cNvPr id="62" name="Group 48"/>
            <p:cNvGrpSpPr>
              <a:grpSpLocks/>
            </p:cNvGrpSpPr>
            <p:nvPr/>
          </p:nvGrpSpPr>
          <p:grpSpPr bwMode="auto">
            <a:xfrm>
              <a:off x="3571868" y="3143248"/>
              <a:ext cx="5143536" cy="1079500"/>
              <a:chOff x="1383" y="890"/>
              <a:chExt cx="2948" cy="549"/>
            </a:xfrm>
          </p:grpSpPr>
          <p:pic>
            <p:nvPicPr>
              <p:cNvPr id="66" name="Picture 49" descr="그림자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83" y="890"/>
                <a:ext cx="2948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AutoShape 50"/>
              <p:cNvSpPr>
                <a:spLocks noChangeArrowheads="1"/>
              </p:cNvSpPr>
              <p:nvPr/>
            </p:nvSpPr>
            <p:spPr bwMode="auto">
              <a:xfrm>
                <a:off x="1460" y="972"/>
                <a:ext cx="2789" cy="3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CADC8"/>
                  </a:gs>
                  <a:gs pos="100000">
                    <a:srgbClr val="FFFFFF"/>
                  </a:gs>
                </a:gsLst>
                <a:lin ang="5400000" scaled="1"/>
              </a:gradFill>
              <a:ln w="1905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342000" tIns="36000" bIns="36000" anchor="ctr"/>
              <a:lstStyle/>
              <a:p>
                <a:pPr lvl="0" eaLnBrk="1" latinLnBrk="1" hangingPunct="1"/>
                <a:r>
                  <a:rPr kumimoji="0" lang="ko-KR" altLang="en-US" sz="3200" dirty="0" err="1" smtClean="0">
                    <a:latin typeface="HY헤드라인M" pitchFamily="18" charset="-127"/>
                    <a:ea typeface="HY헤드라인M" pitchFamily="18" charset="-127"/>
                  </a:rPr>
                  <a:t>사고성</a:t>
                </a:r>
                <a:r>
                  <a:rPr kumimoji="0" lang="ko-KR" altLang="en-US" sz="3200" dirty="0" smtClean="0">
                    <a:latin typeface="HY헤드라인M" pitchFamily="18" charset="-127"/>
                    <a:ea typeface="HY헤드라인M" pitchFamily="18" charset="-127"/>
                  </a:rPr>
                  <a:t> 재해예방 대책</a:t>
                </a:r>
                <a:endParaRPr kumimoji="0" lang="ko-KR" alt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63" name="그룹 166"/>
            <p:cNvGrpSpPr>
              <a:grpSpLocks/>
            </p:cNvGrpSpPr>
            <p:nvPr/>
          </p:nvGrpSpPr>
          <p:grpSpPr bwMode="auto">
            <a:xfrm>
              <a:off x="3143239" y="3254373"/>
              <a:ext cx="757242" cy="746125"/>
              <a:chOff x="2441561" y="1168378"/>
              <a:chExt cx="757242" cy="746125"/>
            </a:xfrm>
          </p:grpSpPr>
          <p:pic>
            <p:nvPicPr>
              <p:cNvPr id="64" name="Picture 972" descr="09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6000" contrast="10000"/>
              </a:blip>
              <a:srcRect/>
              <a:stretch>
                <a:fillRect/>
              </a:stretch>
            </p:blipFill>
            <p:spPr bwMode="auto">
              <a:xfrm>
                <a:off x="2441561" y="1168378"/>
                <a:ext cx="757156" cy="746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01600" dist="38100" dir="2700000" sx="102000" sy="102000" algn="tl" rotWithShape="0">
                  <a:prstClr val="black">
                    <a:alpha val="46000"/>
                  </a:prstClr>
                </a:outerShdw>
              </a:effectLst>
            </p:spPr>
          </p:pic>
          <p:sp>
            <p:nvSpPr>
              <p:cNvPr id="65" name="Oval 973"/>
              <p:cNvSpPr>
                <a:spLocks noChangeArrowheads="1"/>
              </p:cNvSpPr>
              <p:nvPr/>
            </p:nvSpPr>
            <p:spPr bwMode="auto">
              <a:xfrm>
                <a:off x="2500298" y="1214422"/>
                <a:ext cx="639762" cy="638175"/>
              </a:xfrm>
              <a:prstGeom prst="ellipse">
                <a:avLst/>
              </a:prstGeom>
              <a:solidFill>
                <a:srgbClr val="FFFFFF">
                  <a:alpha val="4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1" latinLnBrk="1" hangingPunct="1"/>
                <a:r>
                  <a:rPr lang="en-US" altLang="ko-KR" sz="2800" b="1" dirty="0">
                    <a:solidFill>
                      <a:srgbClr val="000000"/>
                    </a:solidFill>
                    <a:latin typeface="맑은 고딕"/>
                    <a:ea typeface="맑은 고딕"/>
                    <a:cs typeface="Times New Roman" pitchFamily="18" charset="0"/>
                  </a:rPr>
                  <a:t>7</a:t>
                </a:r>
                <a:endParaRPr lang="ko-KR" altLang="en-US" sz="2800" b="1" dirty="0">
                  <a:solidFill>
                    <a:srgbClr val="000000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endParaRPr>
              </a:p>
            </p:txBody>
          </p:sp>
        </p:grpSp>
      </p:grpSp>
      <p:grpSp>
        <p:nvGrpSpPr>
          <p:cNvPr id="68" name="그룹 178"/>
          <p:cNvGrpSpPr>
            <a:grpSpLocks/>
          </p:cNvGrpSpPr>
          <p:nvPr/>
        </p:nvGrpSpPr>
        <p:grpSpPr bwMode="auto">
          <a:xfrm>
            <a:off x="1546225" y="4149492"/>
            <a:ext cx="5689600" cy="1079500"/>
            <a:chOff x="3143239" y="3143248"/>
            <a:chExt cx="5572165" cy="1079500"/>
          </a:xfrm>
        </p:grpSpPr>
        <p:grpSp>
          <p:nvGrpSpPr>
            <p:cNvPr id="69" name="Group 48"/>
            <p:cNvGrpSpPr>
              <a:grpSpLocks/>
            </p:cNvGrpSpPr>
            <p:nvPr/>
          </p:nvGrpSpPr>
          <p:grpSpPr bwMode="auto">
            <a:xfrm>
              <a:off x="3571868" y="3143248"/>
              <a:ext cx="5143536" cy="1079500"/>
              <a:chOff x="1383" y="890"/>
              <a:chExt cx="2948" cy="549"/>
            </a:xfrm>
          </p:grpSpPr>
          <p:pic>
            <p:nvPicPr>
              <p:cNvPr id="73" name="Picture 49" descr="그림자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83" y="890"/>
                <a:ext cx="2948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" name="AutoShape 50"/>
              <p:cNvSpPr>
                <a:spLocks noChangeArrowheads="1"/>
              </p:cNvSpPr>
              <p:nvPr/>
            </p:nvSpPr>
            <p:spPr bwMode="auto">
              <a:xfrm>
                <a:off x="1460" y="972"/>
                <a:ext cx="2789" cy="3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CADC8"/>
                  </a:gs>
                  <a:gs pos="100000">
                    <a:srgbClr val="FFFFFF"/>
                  </a:gs>
                </a:gsLst>
                <a:lin ang="5400000" scaled="1"/>
              </a:gradFill>
              <a:ln w="1905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342000" tIns="36000" bIns="36000" anchor="ctr"/>
              <a:lstStyle/>
              <a:p>
                <a:pPr lvl="0" eaLnBrk="1" latinLnBrk="1" hangingPunct="1"/>
                <a:r>
                  <a:rPr kumimoji="0" lang="ko-KR" altLang="en-US" sz="3200" smtClean="0">
                    <a:latin typeface="HY헤드라인M" pitchFamily="18" charset="-127"/>
                    <a:ea typeface="HY헤드라인M" pitchFamily="18" charset="-127"/>
                  </a:rPr>
                  <a:t>작업관리 가이드</a:t>
                </a:r>
                <a:endParaRPr kumimoji="0" lang="ko-KR" alt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70" name="그룹 166"/>
            <p:cNvGrpSpPr>
              <a:grpSpLocks/>
            </p:cNvGrpSpPr>
            <p:nvPr/>
          </p:nvGrpSpPr>
          <p:grpSpPr bwMode="auto">
            <a:xfrm>
              <a:off x="3143239" y="3254373"/>
              <a:ext cx="757242" cy="746125"/>
              <a:chOff x="2441561" y="1168378"/>
              <a:chExt cx="757242" cy="746125"/>
            </a:xfrm>
          </p:grpSpPr>
          <p:pic>
            <p:nvPicPr>
              <p:cNvPr id="71" name="Picture 972" descr="09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6000" contrast="10000"/>
              </a:blip>
              <a:srcRect/>
              <a:stretch>
                <a:fillRect/>
              </a:stretch>
            </p:blipFill>
            <p:spPr bwMode="auto">
              <a:xfrm>
                <a:off x="2441561" y="1168378"/>
                <a:ext cx="757156" cy="746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01600" dist="38100" dir="2700000" sx="102000" sy="102000" algn="tl" rotWithShape="0">
                  <a:prstClr val="black">
                    <a:alpha val="46000"/>
                  </a:prstClr>
                </a:outerShdw>
              </a:effectLst>
            </p:spPr>
          </p:pic>
          <p:sp>
            <p:nvSpPr>
              <p:cNvPr id="72" name="Oval 973"/>
              <p:cNvSpPr>
                <a:spLocks noChangeArrowheads="1"/>
              </p:cNvSpPr>
              <p:nvPr/>
            </p:nvSpPr>
            <p:spPr bwMode="auto">
              <a:xfrm>
                <a:off x="2500298" y="1214422"/>
                <a:ext cx="639762" cy="638175"/>
              </a:xfrm>
              <a:prstGeom prst="ellipse">
                <a:avLst/>
              </a:prstGeom>
              <a:solidFill>
                <a:srgbClr val="FFFFFF">
                  <a:alpha val="4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1" latinLnBrk="1" hangingPunct="1"/>
                <a:r>
                  <a:rPr lang="en-US" altLang="ko-KR" sz="2800" b="1" dirty="0">
                    <a:solidFill>
                      <a:srgbClr val="000000"/>
                    </a:solidFill>
                    <a:latin typeface="맑은 고딕"/>
                    <a:ea typeface="맑은 고딕"/>
                    <a:cs typeface="Times New Roman" pitchFamily="18" charset="0"/>
                  </a:rPr>
                  <a:t>5</a:t>
                </a:r>
                <a:endParaRPr lang="ko-KR" altLang="en-US" sz="2800" b="1" dirty="0">
                  <a:solidFill>
                    <a:srgbClr val="000000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649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그림 24" descr="0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" y="620713"/>
            <a:ext cx="9108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793908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ko-KR" altLang="en-US" sz="32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32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11. </a:t>
            </a:r>
            <a:r>
              <a:rPr kumimoji="0" lang="ko-KR" altLang="en-US" sz="32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근로자 </a:t>
            </a:r>
            <a:r>
              <a:rPr kumimoji="0" lang="ko-KR" altLang="en-US" sz="32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건강센터</a:t>
            </a:r>
            <a:endParaRPr kumimoji="0"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11832" y="854290"/>
            <a:ext cx="7848600" cy="961418"/>
            <a:chOff x="446044" y="804054"/>
            <a:chExt cx="7848600" cy="961418"/>
          </a:xfrm>
        </p:grpSpPr>
        <p:pic>
          <p:nvPicPr>
            <p:cNvPr id="6149" name="그림 9" descr="0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923925"/>
              <a:ext cx="287338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446044" y="804054"/>
              <a:ext cx="7848600" cy="961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2900" indent="-342900" eaLnBrk="1" hangingPunct="1">
                <a:spcBef>
                  <a:spcPts val="1000"/>
                </a:spcBef>
                <a:defRPr/>
              </a:pPr>
              <a:r>
                <a:rPr kumimoji="0" lang="ko-KR" altLang="en-US" sz="2400" b="1" dirty="0" smtClean="0">
                  <a:solidFill>
                    <a:srgbClr val="0061B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kumimoji="0" lang="ko-KR" altLang="en-US" sz="24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근로자 건강센터 안내</a:t>
              </a:r>
              <a:endParaRPr kumimoji="0" lang="en-US" altLang="ko-KR" sz="2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900" indent="-342900" eaLnBrk="1" hangingPunct="1">
                <a:spcBef>
                  <a:spcPts val="1000"/>
                </a:spcBef>
                <a:defRPr/>
              </a:pPr>
              <a:endParaRPr kumimoji="0" lang="ko-KR" altLang="en-US" sz="2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17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660" y="1368604"/>
            <a:ext cx="7610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o-KR" altLang="en-US" sz="2000" b="1" dirty="0" smtClean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감염</a:t>
            </a:r>
            <a:r>
              <a:rPr lang="en-US" altLang="ko-KR" sz="2000" b="1" dirty="0" smtClean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 smtClean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피부질환</a:t>
            </a:r>
            <a:r>
              <a:rPr lang="en-US" altLang="ko-KR" sz="2000" b="1" dirty="0" smtClean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 smtClean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외상 후 스트레스장애</a:t>
            </a:r>
            <a:r>
              <a:rPr lang="en-US" altLang="ko-KR" sz="2000" b="1" dirty="0" smtClean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(PTSD) </a:t>
            </a:r>
            <a:r>
              <a:rPr lang="ko-KR" altLang="en-US" sz="2000" b="1" dirty="0" smtClean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 상담은 </a:t>
            </a:r>
            <a:r>
              <a:rPr lang="ko-KR" altLang="en-US" sz="2000" b="1" dirty="0" smtClean="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 건강센터</a:t>
            </a:r>
            <a:r>
              <a:rPr lang="ko-KR" altLang="en-US" sz="2000" b="1" dirty="0" smtClean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</a:t>
            </a:r>
            <a:r>
              <a:rPr lang="ko-KR" altLang="en-US" sz="2000" b="1" dirty="0" smtClean="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무료</a:t>
            </a:r>
            <a:r>
              <a:rPr lang="ko-KR" altLang="en-US" sz="2000" b="1" dirty="0" smtClean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해드립니다</a:t>
            </a:r>
            <a:r>
              <a:rPr lang="en-US" altLang="ko-KR" sz="2000" b="1" dirty="0" smtClean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5" name="_x136886352" descr="EMB0000185414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00945"/>
            <a:ext cx="3836988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52940" y="2459956"/>
            <a:ext cx="3590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[ </a:t>
            </a:r>
            <a:r>
              <a:rPr lang="ko-KR" altLang="en-US" sz="2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근로자 건강센터 설치위치 </a:t>
            </a:r>
            <a:r>
              <a:rPr lang="en-US" altLang="ko-KR" sz="2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]</a:t>
            </a:r>
            <a:endParaRPr lang="ko-KR" altLang="en-US" sz="20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4917" y="2958043"/>
            <a:ext cx="2833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☏ </a:t>
            </a:r>
            <a:r>
              <a:rPr lang="en-US" altLang="ko-KR" sz="24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1577-</a:t>
            </a:r>
            <a:r>
              <a:rPr lang="en-US" altLang="ko-KR" sz="2400" dirty="0" smtClean="0">
                <a:solidFill>
                  <a:srgbClr val="FF66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6497</a:t>
            </a:r>
          </a:p>
          <a:p>
            <a:r>
              <a:rPr lang="ko-KR" altLang="en-US" sz="24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☏ </a:t>
            </a:r>
            <a:r>
              <a:rPr lang="en-US" altLang="ko-KR" sz="24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1588-</a:t>
            </a:r>
            <a:r>
              <a:rPr lang="en-US" altLang="ko-KR" sz="2400" dirty="0" smtClean="0">
                <a:solidFill>
                  <a:srgbClr val="FF66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6497</a:t>
            </a:r>
            <a:endParaRPr lang="ko-KR" altLang="en-US" sz="2400" dirty="0">
              <a:solidFill>
                <a:srgbClr val="FF66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8695" y="2481728"/>
            <a:ext cx="283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[ </a:t>
            </a:r>
            <a:r>
              <a:rPr lang="ko-KR" altLang="en-US" sz="2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대표번호 </a:t>
            </a:r>
            <a:r>
              <a:rPr lang="en-US" altLang="ko-KR" sz="2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]</a:t>
            </a:r>
            <a:endParaRPr lang="ko-KR" altLang="en-US" sz="20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3727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3" name="Text Box 20"/>
          <p:cNvSpPr txBox="1">
            <a:spLocks noChangeArrowheads="1"/>
          </p:cNvSpPr>
          <p:nvPr/>
        </p:nvSpPr>
        <p:spPr bwMode="auto">
          <a:xfrm>
            <a:off x="1181496" y="2652713"/>
            <a:ext cx="6846888" cy="22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endParaRPr kumimoji="0" lang="ko-KR" altLang="en-US" sz="55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kumimoji="0" lang="ko-KR" altLang="en-US" sz="55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감 사 합 </a:t>
            </a:r>
            <a:r>
              <a:rPr kumimoji="0" lang="ko-KR" altLang="en-US" sz="550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니</a:t>
            </a:r>
            <a:r>
              <a:rPr kumimoji="0" lang="ko-KR" altLang="en-US" sz="55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55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다</a:t>
            </a:r>
            <a:r>
              <a:rPr kumimoji="0" lang="en-US" altLang="ko-KR" sz="55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Y헤드라인M" pitchFamily="18" charset="-127"/>
              </a:rPr>
              <a:t>.</a:t>
            </a:r>
            <a:endParaRPr kumimoji="0" lang="en-US" altLang="ko-KR" sz="55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endParaRPr kumimoji="0" lang="ko-KR" altLang="en-US" sz="55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7414" name="그림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114"/>
            <a:ext cx="325183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2"/>
          <p:cNvSpPr txBox="1">
            <a:spLocks noChangeArrowheads="1"/>
          </p:cNvSpPr>
          <p:nvPr/>
        </p:nvSpPr>
        <p:spPr bwMode="auto">
          <a:xfrm>
            <a:off x="36353" y="-35386"/>
            <a:ext cx="35995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30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-윤고딕150"/>
              </a:defRPr>
            </a:lvl1pPr>
          </a:lstStyle>
          <a:p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순 서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그룹 176"/>
          <p:cNvGrpSpPr>
            <a:grpSpLocks/>
          </p:cNvGrpSpPr>
          <p:nvPr/>
        </p:nvGrpSpPr>
        <p:grpSpPr bwMode="auto">
          <a:xfrm>
            <a:off x="1546225" y="548680"/>
            <a:ext cx="5689600" cy="1079500"/>
            <a:chOff x="3143239" y="1214422"/>
            <a:chExt cx="5572165" cy="1079500"/>
          </a:xfrm>
        </p:grpSpPr>
        <p:grpSp>
          <p:nvGrpSpPr>
            <p:cNvPr id="27" name="Group 48"/>
            <p:cNvGrpSpPr>
              <a:grpSpLocks/>
            </p:cNvGrpSpPr>
            <p:nvPr/>
          </p:nvGrpSpPr>
          <p:grpSpPr bwMode="auto">
            <a:xfrm>
              <a:off x="3571868" y="1214422"/>
              <a:ext cx="5143536" cy="1079500"/>
              <a:chOff x="1383" y="890"/>
              <a:chExt cx="2948" cy="549"/>
            </a:xfrm>
          </p:grpSpPr>
          <p:pic>
            <p:nvPicPr>
              <p:cNvPr id="31" name="Picture 49" descr="그림자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83" y="890"/>
                <a:ext cx="2948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AutoShape 50"/>
              <p:cNvSpPr>
                <a:spLocks noChangeArrowheads="1"/>
              </p:cNvSpPr>
              <p:nvPr/>
            </p:nvSpPr>
            <p:spPr bwMode="auto">
              <a:xfrm>
                <a:off x="1460" y="972"/>
                <a:ext cx="2789" cy="3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CADC8"/>
                  </a:gs>
                  <a:gs pos="100000">
                    <a:srgbClr val="FFFFFF"/>
                  </a:gs>
                </a:gsLst>
                <a:lin ang="5400000" scaled="1"/>
              </a:gradFill>
              <a:ln w="1905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342000" tIns="36000" bIns="36000" anchor="ctr"/>
              <a:lstStyle/>
              <a:p>
                <a:pPr lvl="0" eaLnBrk="1" hangingPunct="1">
                  <a:spcBef>
                    <a:spcPct val="50000"/>
                  </a:spcBef>
                  <a:defRPr/>
                </a:pPr>
                <a:r>
                  <a:rPr kumimoji="0" lang="ko-KR" altLang="en-US" sz="3200" dirty="0" smtClean="0">
                    <a:latin typeface="HY헤드라인M" pitchFamily="18" charset="-127"/>
                    <a:ea typeface="HY헤드라인M" pitchFamily="18" charset="-127"/>
                  </a:rPr>
                  <a:t>기타</a:t>
                </a:r>
                <a:endParaRPr kumimoji="0" lang="ko-KR" alt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28" name="그룹 77"/>
            <p:cNvGrpSpPr>
              <a:grpSpLocks/>
            </p:cNvGrpSpPr>
            <p:nvPr/>
          </p:nvGrpSpPr>
          <p:grpSpPr bwMode="auto">
            <a:xfrm>
              <a:off x="3143239" y="1325547"/>
              <a:ext cx="757242" cy="746125"/>
              <a:chOff x="2441561" y="1168378"/>
              <a:chExt cx="757242" cy="746125"/>
            </a:xfrm>
          </p:grpSpPr>
          <p:pic>
            <p:nvPicPr>
              <p:cNvPr id="29" name="Picture 972" descr="09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6000" contrast="10000"/>
              </a:blip>
              <a:srcRect/>
              <a:stretch>
                <a:fillRect/>
              </a:stretch>
            </p:blipFill>
            <p:spPr bwMode="auto">
              <a:xfrm>
                <a:off x="2441561" y="1168378"/>
                <a:ext cx="757156" cy="746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01600" dist="38100" dir="2700000" sx="102000" sy="102000" algn="tl" rotWithShape="0">
                  <a:prstClr val="black">
                    <a:alpha val="46000"/>
                  </a:prstClr>
                </a:outerShdw>
              </a:effectLst>
            </p:spPr>
          </p:pic>
          <p:sp>
            <p:nvSpPr>
              <p:cNvPr id="30" name="Oval 973"/>
              <p:cNvSpPr>
                <a:spLocks noChangeArrowheads="1"/>
              </p:cNvSpPr>
              <p:nvPr/>
            </p:nvSpPr>
            <p:spPr bwMode="auto">
              <a:xfrm>
                <a:off x="2500298" y="1214422"/>
                <a:ext cx="639762" cy="638175"/>
              </a:xfrm>
              <a:prstGeom prst="ellipse">
                <a:avLst/>
              </a:prstGeom>
              <a:solidFill>
                <a:srgbClr val="FFFFFF">
                  <a:alpha val="4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1" latinLnBrk="1" hangingPunct="1"/>
                <a:r>
                  <a:rPr lang="en-US" altLang="ko-KR" sz="2800" b="1" dirty="0">
                    <a:latin typeface="맑은 고딕"/>
                    <a:ea typeface="맑은 고딕"/>
                    <a:cs typeface="Times New Roman" pitchFamily="18" charset="0"/>
                  </a:rPr>
                  <a:t>8</a:t>
                </a:r>
                <a:endParaRPr lang="ko-KR" altLang="en-US" sz="2800" b="1" dirty="0">
                  <a:latin typeface="Times New Roman" pitchFamily="18" charset="0"/>
                  <a:ea typeface="굴림" charset="-127"/>
                  <a:cs typeface="Times New Roman" pitchFamily="18" charset="0"/>
                </a:endParaRPr>
              </a:p>
            </p:txBody>
          </p:sp>
        </p:grpSp>
      </p:grpSp>
      <p:grpSp>
        <p:nvGrpSpPr>
          <p:cNvPr id="33" name="그룹 177"/>
          <p:cNvGrpSpPr>
            <a:grpSpLocks/>
          </p:cNvGrpSpPr>
          <p:nvPr/>
        </p:nvGrpSpPr>
        <p:grpSpPr bwMode="auto">
          <a:xfrm>
            <a:off x="1546225" y="1448883"/>
            <a:ext cx="5689600" cy="1079500"/>
            <a:chOff x="3143239" y="2214554"/>
            <a:chExt cx="5572166" cy="1079500"/>
          </a:xfrm>
        </p:grpSpPr>
        <p:grpSp>
          <p:nvGrpSpPr>
            <p:cNvPr id="34" name="Group 48"/>
            <p:cNvGrpSpPr>
              <a:grpSpLocks/>
            </p:cNvGrpSpPr>
            <p:nvPr/>
          </p:nvGrpSpPr>
          <p:grpSpPr bwMode="auto">
            <a:xfrm>
              <a:off x="3571868" y="2214554"/>
              <a:ext cx="5143537" cy="1079500"/>
              <a:chOff x="1383" y="890"/>
              <a:chExt cx="2948" cy="549"/>
            </a:xfrm>
          </p:grpSpPr>
          <p:pic>
            <p:nvPicPr>
              <p:cNvPr id="38" name="Picture 49" descr="그림자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83" y="890"/>
                <a:ext cx="2948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AutoShape 50"/>
              <p:cNvSpPr>
                <a:spLocks noChangeArrowheads="1"/>
              </p:cNvSpPr>
              <p:nvPr/>
            </p:nvSpPr>
            <p:spPr bwMode="auto">
              <a:xfrm>
                <a:off x="1460" y="972"/>
                <a:ext cx="2789" cy="3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CADC8"/>
                  </a:gs>
                  <a:gs pos="100000">
                    <a:srgbClr val="FFFFFF"/>
                  </a:gs>
                </a:gsLst>
                <a:lin ang="5400000" scaled="1"/>
              </a:gradFill>
              <a:ln w="1905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342000" tIns="36000" bIns="36000" anchor="ctr"/>
              <a:lstStyle/>
              <a:p>
                <a:pPr lvl="0" eaLnBrk="1" hangingPunct="1">
                  <a:spcBef>
                    <a:spcPct val="50000"/>
                  </a:spcBef>
                  <a:defRPr/>
                </a:pPr>
                <a:r>
                  <a:rPr kumimoji="0" lang="en-US" altLang="ko-KR" sz="3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AI</a:t>
                </a:r>
                <a:r>
                  <a:rPr kumimoji="0" lang="ko-KR" altLang="en-US" sz="3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예방 </a:t>
                </a:r>
                <a:r>
                  <a:rPr kumimoji="0" lang="en-US" altLang="ko-KR" sz="3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10</a:t>
                </a:r>
                <a:r>
                  <a:rPr kumimoji="0" lang="ko-KR" altLang="en-US" sz="3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계명</a:t>
                </a:r>
                <a:endParaRPr kumimoji="0" lang="ko-KR" alt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35" name="그룹 159"/>
            <p:cNvGrpSpPr>
              <a:grpSpLocks/>
            </p:cNvGrpSpPr>
            <p:nvPr/>
          </p:nvGrpSpPr>
          <p:grpSpPr bwMode="auto">
            <a:xfrm>
              <a:off x="3143239" y="2325679"/>
              <a:ext cx="757242" cy="746125"/>
              <a:chOff x="2441561" y="1168378"/>
              <a:chExt cx="757242" cy="746125"/>
            </a:xfrm>
          </p:grpSpPr>
          <p:pic>
            <p:nvPicPr>
              <p:cNvPr id="36" name="Picture 972" descr="09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6000" contrast="10000"/>
              </a:blip>
              <a:srcRect/>
              <a:stretch>
                <a:fillRect/>
              </a:stretch>
            </p:blipFill>
            <p:spPr bwMode="auto">
              <a:xfrm>
                <a:off x="2441561" y="1168378"/>
                <a:ext cx="757156" cy="746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01600" dist="38100" dir="2700000" sx="102000" sy="102000" algn="tl" rotWithShape="0">
                  <a:prstClr val="black">
                    <a:alpha val="46000"/>
                  </a:prstClr>
                </a:outerShdw>
              </a:effectLst>
            </p:spPr>
          </p:pic>
          <p:sp>
            <p:nvSpPr>
              <p:cNvPr id="37" name="Oval 973"/>
              <p:cNvSpPr>
                <a:spLocks noChangeArrowheads="1"/>
              </p:cNvSpPr>
              <p:nvPr/>
            </p:nvSpPr>
            <p:spPr bwMode="auto">
              <a:xfrm>
                <a:off x="2500298" y="1214422"/>
                <a:ext cx="639762" cy="638175"/>
              </a:xfrm>
              <a:prstGeom prst="ellipse">
                <a:avLst/>
              </a:prstGeom>
              <a:solidFill>
                <a:srgbClr val="FFFFFF">
                  <a:alpha val="4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1" latinLnBrk="1" hangingPunct="1"/>
                <a:r>
                  <a:rPr lang="en-US" altLang="ko-KR" sz="2800" b="1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itchFamily="18" charset="0"/>
                  </a:rPr>
                  <a:t>9</a:t>
                </a:r>
                <a:endParaRPr lang="ko-KR" altLang="en-US" sz="28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itchFamily="18" charset="0"/>
                </a:endParaRPr>
              </a:p>
            </p:txBody>
          </p:sp>
        </p:grpSp>
      </p:grpSp>
      <p:grpSp>
        <p:nvGrpSpPr>
          <p:cNvPr id="40" name="그룹 178"/>
          <p:cNvGrpSpPr>
            <a:grpSpLocks/>
          </p:cNvGrpSpPr>
          <p:nvPr/>
        </p:nvGrpSpPr>
        <p:grpSpPr bwMode="auto">
          <a:xfrm>
            <a:off x="1546225" y="2349086"/>
            <a:ext cx="5689600" cy="1079500"/>
            <a:chOff x="3143239" y="3143248"/>
            <a:chExt cx="5572165" cy="1079500"/>
          </a:xfrm>
        </p:grpSpPr>
        <p:grpSp>
          <p:nvGrpSpPr>
            <p:cNvPr id="41" name="Group 48"/>
            <p:cNvGrpSpPr>
              <a:grpSpLocks/>
            </p:cNvGrpSpPr>
            <p:nvPr/>
          </p:nvGrpSpPr>
          <p:grpSpPr bwMode="auto">
            <a:xfrm>
              <a:off x="3571868" y="3143248"/>
              <a:ext cx="5143536" cy="1079500"/>
              <a:chOff x="1383" y="890"/>
              <a:chExt cx="2948" cy="549"/>
            </a:xfrm>
          </p:grpSpPr>
          <p:pic>
            <p:nvPicPr>
              <p:cNvPr id="45" name="Picture 49" descr="그림자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83" y="890"/>
                <a:ext cx="2948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" name="AutoShape 50"/>
              <p:cNvSpPr>
                <a:spLocks noChangeArrowheads="1"/>
              </p:cNvSpPr>
              <p:nvPr/>
            </p:nvSpPr>
            <p:spPr bwMode="auto">
              <a:xfrm>
                <a:off x="1460" y="972"/>
                <a:ext cx="2789" cy="3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CADC8"/>
                  </a:gs>
                  <a:gs pos="100000">
                    <a:srgbClr val="FFFFFF"/>
                  </a:gs>
                </a:gsLst>
                <a:lin ang="5400000" scaled="1"/>
              </a:gradFill>
              <a:ln w="1905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342000" tIns="36000" bIns="36000" anchor="ctr"/>
              <a:lstStyle/>
              <a:p>
                <a:pPr lvl="0" eaLnBrk="1" latinLnBrk="1" hangingPunct="1"/>
                <a:r>
                  <a:rPr kumimoji="0" lang="ko-KR" altLang="en-US" sz="3200" dirty="0" smtClean="0">
                    <a:latin typeface="HY헤드라인M" pitchFamily="18" charset="-127"/>
                    <a:ea typeface="HY헤드라인M" pitchFamily="18" charset="-127"/>
                  </a:rPr>
                  <a:t>올바른 손 씻기 요령</a:t>
                </a:r>
                <a:endParaRPr kumimoji="0" lang="ko-KR" alt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42" name="그룹 166"/>
            <p:cNvGrpSpPr>
              <a:grpSpLocks/>
            </p:cNvGrpSpPr>
            <p:nvPr/>
          </p:nvGrpSpPr>
          <p:grpSpPr bwMode="auto">
            <a:xfrm>
              <a:off x="3143239" y="3254373"/>
              <a:ext cx="757242" cy="746125"/>
              <a:chOff x="2441561" y="1168378"/>
              <a:chExt cx="757242" cy="746125"/>
            </a:xfrm>
          </p:grpSpPr>
          <p:pic>
            <p:nvPicPr>
              <p:cNvPr id="43" name="Picture 972" descr="09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6000" contrast="10000"/>
              </a:blip>
              <a:srcRect/>
              <a:stretch>
                <a:fillRect/>
              </a:stretch>
            </p:blipFill>
            <p:spPr bwMode="auto">
              <a:xfrm>
                <a:off x="2441561" y="1168378"/>
                <a:ext cx="757156" cy="746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01600" dist="38100" dir="2700000" sx="102000" sy="102000" algn="tl" rotWithShape="0">
                  <a:prstClr val="black">
                    <a:alpha val="46000"/>
                  </a:prstClr>
                </a:outerShdw>
              </a:effectLst>
            </p:spPr>
          </p:pic>
          <p:sp>
            <p:nvSpPr>
              <p:cNvPr id="44" name="Oval 973"/>
              <p:cNvSpPr>
                <a:spLocks noChangeArrowheads="1"/>
              </p:cNvSpPr>
              <p:nvPr/>
            </p:nvSpPr>
            <p:spPr bwMode="auto">
              <a:xfrm>
                <a:off x="2500298" y="1214422"/>
                <a:ext cx="639762" cy="638175"/>
              </a:xfrm>
              <a:prstGeom prst="ellipse">
                <a:avLst/>
              </a:prstGeom>
              <a:solidFill>
                <a:srgbClr val="FFFFFF">
                  <a:alpha val="4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1" latinLnBrk="1" hangingPunct="1"/>
                <a:r>
                  <a:rPr lang="en-US" altLang="ko-KR" sz="2800" b="1" dirty="0" smtClean="0">
                    <a:solidFill>
                      <a:srgbClr val="000000"/>
                    </a:solidFill>
                    <a:latin typeface="맑은 고딕"/>
                    <a:ea typeface="맑은 고딕"/>
                    <a:cs typeface="Times New Roman" pitchFamily="18" charset="0"/>
                  </a:rPr>
                  <a:t>10</a:t>
                </a:r>
                <a:endParaRPr lang="ko-KR" altLang="en-US" sz="2800" b="1" dirty="0">
                  <a:solidFill>
                    <a:srgbClr val="000000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endParaRPr>
              </a:p>
            </p:txBody>
          </p:sp>
        </p:grpSp>
      </p:grpSp>
      <p:grpSp>
        <p:nvGrpSpPr>
          <p:cNvPr id="75" name="그룹 178"/>
          <p:cNvGrpSpPr>
            <a:grpSpLocks/>
          </p:cNvGrpSpPr>
          <p:nvPr/>
        </p:nvGrpSpPr>
        <p:grpSpPr bwMode="auto">
          <a:xfrm>
            <a:off x="1546225" y="3284984"/>
            <a:ext cx="5689600" cy="1079500"/>
            <a:chOff x="3143239" y="3143248"/>
            <a:chExt cx="5572165" cy="1079500"/>
          </a:xfrm>
        </p:grpSpPr>
        <p:grpSp>
          <p:nvGrpSpPr>
            <p:cNvPr id="76" name="Group 48"/>
            <p:cNvGrpSpPr>
              <a:grpSpLocks/>
            </p:cNvGrpSpPr>
            <p:nvPr/>
          </p:nvGrpSpPr>
          <p:grpSpPr bwMode="auto">
            <a:xfrm>
              <a:off x="3571868" y="3143248"/>
              <a:ext cx="5143536" cy="1079500"/>
              <a:chOff x="1383" y="890"/>
              <a:chExt cx="2948" cy="549"/>
            </a:xfrm>
          </p:grpSpPr>
          <p:pic>
            <p:nvPicPr>
              <p:cNvPr id="80" name="Picture 49" descr="그림자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83" y="890"/>
                <a:ext cx="2948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" name="AutoShape 50"/>
              <p:cNvSpPr>
                <a:spLocks noChangeArrowheads="1"/>
              </p:cNvSpPr>
              <p:nvPr/>
            </p:nvSpPr>
            <p:spPr bwMode="auto">
              <a:xfrm>
                <a:off x="1460" y="972"/>
                <a:ext cx="2789" cy="3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CADC8"/>
                  </a:gs>
                  <a:gs pos="100000">
                    <a:srgbClr val="FFFFFF"/>
                  </a:gs>
                </a:gsLst>
                <a:lin ang="5400000" scaled="1"/>
              </a:gradFill>
              <a:ln w="1905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342000" tIns="36000" bIns="36000" anchor="ctr"/>
              <a:lstStyle/>
              <a:p>
                <a:pPr lvl="0" eaLnBrk="1" latinLnBrk="1" hangingPunct="1"/>
                <a:r>
                  <a:rPr kumimoji="0" lang="ko-KR" altLang="en-US" sz="3200" dirty="0" smtClean="0">
                    <a:latin typeface="HY헤드라인M" pitchFamily="18" charset="-127"/>
                    <a:ea typeface="HY헤드라인M" pitchFamily="18" charset="-127"/>
                  </a:rPr>
                  <a:t>근로자 건강센터 안내</a:t>
                </a:r>
                <a:endParaRPr kumimoji="0" lang="ko-KR" alt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77" name="그룹 166"/>
            <p:cNvGrpSpPr>
              <a:grpSpLocks/>
            </p:cNvGrpSpPr>
            <p:nvPr/>
          </p:nvGrpSpPr>
          <p:grpSpPr bwMode="auto">
            <a:xfrm>
              <a:off x="3143239" y="3254373"/>
              <a:ext cx="757242" cy="746125"/>
              <a:chOff x="2441561" y="1168378"/>
              <a:chExt cx="757242" cy="746125"/>
            </a:xfrm>
          </p:grpSpPr>
          <p:pic>
            <p:nvPicPr>
              <p:cNvPr id="78" name="Picture 972" descr="09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6000" contrast="10000"/>
              </a:blip>
              <a:srcRect/>
              <a:stretch>
                <a:fillRect/>
              </a:stretch>
            </p:blipFill>
            <p:spPr bwMode="auto">
              <a:xfrm>
                <a:off x="2441561" y="1168378"/>
                <a:ext cx="757156" cy="746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01600" dist="38100" dir="2700000" sx="102000" sy="102000" algn="tl" rotWithShape="0">
                  <a:prstClr val="black">
                    <a:alpha val="46000"/>
                  </a:prstClr>
                </a:outerShdw>
              </a:effectLst>
            </p:spPr>
          </p:pic>
          <p:sp>
            <p:nvSpPr>
              <p:cNvPr id="79" name="Oval 973"/>
              <p:cNvSpPr>
                <a:spLocks noChangeArrowheads="1"/>
              </p:cNvSpPr>
              <p:nvPr/>
            </p:nvSpPr>
            <p:spPr bwMode="auto">
              <a:xfrm>
                <a:off x="2500298" y="1214422"/>
                <a:ext cx="639762" cy="638175"/>
              </a:xfrm>
              <a:prstGeom prst="ellipse">
                <a:avLst/>
              </a:prstGeom>
              <a:solidFill>
                <a:srgbClr val="FFFFFF">
                  <a:alpha val="4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1" latinLnBrk="1" hangingPunct="1"/>
                <a:r>
                  <a:rPr lang="en-US" altLang="ko-KR" sz="2800" b="1" dirty="0" smtClean="0">
                    <a:solidFill>
                      <a:srgbClr val="000000"/>
                    </a:solidFill>
                    <a:latin typeface="맑은 고딕"/>
                    <a:ea typeface="맑은 고딕"/>
                    <a:cs typeface="Times New Roman" pitchFamily="18" charset="0"/>
                  </a:rPr>
                  <a:t>11</a:t>
                </a:r>
                <a:endParaRPr lang="ko-KR" altLang="en-US" sz="2800" b="1" dirty="0">
                  <a:solidFill>
                    <a:srgbClr val="000000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762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그림 24" descr="0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" y="620713"/>
            <a:ext cx="9108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793908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ko-KR" altLang="en-US" sz="32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1.</a:t>
            </a:r>
            <a:r>
              <a:rPr kumimoji="0" lang="en-US" altLang="ko-KR" sz="32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32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AI(Avian Influenza)</a:t>
            </a:r>
            <a:r>
              <a:rPr kumimoji="0" lang="ko-KR" altLang="en-US" sz="32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란</a:t>
            </a:r>
            <a:r>
              <a:rPr kumimoji="0" lang="en-US" altLang="ko-KR" sz="32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  <a:endParaRPr kumimoji="0"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72118" y="897834"/>
            <a:ext cx="8237468" cy="1751388"/>
            <a:chOff x="467816" y="836712"/>
            <a:chExt cx="8237468" cy="1751388"/>
          </a:xfrm>
        </p:grpSpPr>
        <p:pic>
          <p:nvPicPr>
            <p:cNvPr id="6149" name="그림 9" descr="0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923925"/>
              <a:ext cx="287338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467816" y="836712"/>
              <a:ext cx="7848600" cy="4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2900" indent="-342900" eaLnBrk="1" hangingPunct="1">
                <a:spcBef>
                  <a:spcPts val="1000"/>
                </a:spcBef>
                <a:defRPr/>
              </a:pPr>
              <a:r>
                <a:rPr kumimoji="0" lang="ko-KR" altLang="en-US" sz="2400" b="1" dirty="0" smtClean="0">
                  <a:solidFill>
                    <a:schemeClr val="bg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kumimoji="0" lang="ko-KR" altLang="en-US" sz="24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AI(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조류인플루엔자</a:t>
              </a:r>
              <a:r>
                <a:rPr kumimoji="0" lang="en-US" altLang="ko-KR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란</a:t>
              </a:r>
              <a:r>
                <a:rPr kumimoji="0" lang="en-US" altLang="ko-KR" sz="24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?</a:t>
              </a:r>
              <a:endParaRPr kumimoji="0" lang="en-US" altLang="ko-KR" sz="2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3284" y="1387771"/>
              <a:ext cx="7992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‘</a:t>
              </a:r>
              <a:r>
                <a:rPr lang="en-US" altLang="ko-KR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Avian Influenza'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 약자로 흔히 ’조류 독감‘으로 알려져 있으며</a:t>
              </a: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야생 조류나 닭</a:t>
              </a: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․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오리 등 가금류에 감염되는 인플루엔자 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바이러스입니다</a:t>
              </a:r>
              <a:r>
                <a:rPr lang="en-US" altLang="ko-KR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en-US" altLang="ko-KR" sz="20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572118" y="2636912"/>
            <a:ext cx="8237468" cy="1751388"/>
            <a:chOff x="467816" y="836712"/>
            <a:chExt cx="8237468" cy="1751388"/>
          </a:xfrm>
        </p:grpSpPr>
        <p:pic>
          <p:nvPicPr>
            <p:cNvPr id="12" name="그림 9" descr="0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923925"/>
              <a:ext cx="287338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467816" y="836712"/>
              <a:ext cx="7848600" cy="4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2900" indent="-342900" eaLnBrk="1" hangingPunct="1">
                <a:spcBef>
                  <a:spcPts val="1000"/>
                </a:spcBef>
                <a:defRPr/>
              </a:pPr>
              <a:r>
                <a:rPr kumimoji="0" lang="ko-KR" altLang="en-US" sz="2400" b="1" dirty="0" smtClean="0">
                  <a:solidFill>
                    <a:schemeClr val="bg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kumimoji="0" lang="ko-KR" altLang="en-US" sz="24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감염경로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3284" y="1387771"/>
              <a:ext cx="7992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AI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는 주로 감염된 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조류로 인해 오염된 먼지</a:t>
              </a:r>
              <a:r>
                <a:rPr lang="en-US" altLang="ko-KR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물</a:t>
              </a:r>
              <a:r>
                <a:rPr lang="en-US" altLang="ko-KR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분변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등에 묻어있는 바이러스의 직접적인 접촉으로 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눈</a:t>
              </a:r>
              <a:r>
                <a:rPr lang="en-US" altLang="ko-KR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코</a:t>
              </a:r>
              <a:r>
                <a:rPr lang="en-US" altLang="ko-KR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입</a:t>
              </a:r>
              <a:r>
                <a:rPr lang="en-US" altLang="ko-KR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호흡기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를 통해 전파될 수 있습니다</a:t>
              </a:r>
              <a:r>
                <a:rPr lang="en-US" altLang="ko-KR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en-US" altLang="ko-KR" sz="20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1025" name="_x143427408" descr="EMB000029dc35a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65686"/>
            <a:ext cx="3384376" cy="187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444" y="4453356"/>
            <a:ext cx="3312368" cy="18559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03648" y="63093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AI </a:t>
            </a:r>
            <a:r>
              <a:rPr lang="ko-KR" altLang="en-US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전자현미경 관찰모습</a:t>
            </a:r>
            <a:endParaRPr lang="ko-KR" alt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50218" y="62864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AI </a:t>
            </a:r>
            <a:r>
              <a:rPr lang="ko-KR" altLang="en-US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감염경로</a:t>
            </a:r>
            <a:endParaRPr lang="ko-KR" alt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2588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그림 24" descr="0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" y="620713"/>
            <a:ext cx="9108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793908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ko-KR" altLang="en-US" sz="32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1.</a:t>
            </a:r>
            <a:r>
              <a:rPr kumimoji="0" lang="en-US" altLang="ko-KR" sz="32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32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AI(Avian Influenza)</a:t>
            </a:r>
            <a:r>
              <a:rPr kumimoji="0" lang="ko-KR" altLang="en-US" sz="32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란</a:t>
            </a:r>
            <a:r>
              <a:rPr kumimoji="0" lang="en-US" altLang="ko-KR" sz="32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  <a:endParaRPr kumimoji="0"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72118" y="897834"/>
            <a:ext cx="8103450" cy="1751388"/>
            <a:chOff x="467816" y="836712"/>
            <a:chExt cx="8103450" cy="1751388"/>
          </a:xfrm>
        </p:grpSpPr>
        <p:pic>
          <p:nvPicPr>
            <p:cNvPr id="6149" name="그림 9" descr="0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923925"/>
              <a:ext cx="287338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467816" y="836712"/>
              <a:ext cx="7848600" cy="4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2900" indent="-342900" eaLnBrk="1" hangingPunct="1">
                <a:spcBef>
                  <a:spcPts val="1000"/>
                </a:spcBef>
                <a:defRPr/>
              </a:pPr>
              <a:r>
                <a:rPr kumimoji="0" lang="ko-KR" altLang="en-US" sz="2400" b="1" dirty="0" smtClean="0">
                  <a:solidFill>
                    <a:schemeClr val="bg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kumimoji="0" lang="ko-KR" altLang="en-US" sz="24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인체감염 시 주요 증상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266" y="1387771"/>
              <a:ext cx="7992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잠복기는 평균 </a:t>
              </a:r>
              <a:r>
                <a:rPr lang="en-US" altLang="ko-KR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7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이며</a:t>
              </a: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38℃ 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이상의 발열을 동반한 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</a:t>
              </a:r>
              <a:r>
                <a:rPr lang="en-US" altLang="ko-KR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b="1" dirty="0" err="1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인후통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등 호흡기 증상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을 보입니다</a:t>
              </a: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  <a:endParaRPr lang="en-US" altLang="ko-KR" sz="2000" b="1" dirty="0" smtClean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</a:t>
              </a:r>
              <a:r>
                <a:rPr lang="en-US" altLang="ko-KR" b="1" dirty="0" smtClean="0">
                  <a:solidFill>
                    <a:srgbClr val="FF6600"/>
                  </a:solidFill>
                  <a:latin typeface="HY그래픽M" panose="02030600000101010101" pitchFamily="18" charset="-127"/>
                  <a:ea typeface="HY그래픽M" panose="02030600000101010101" pitchFamily="18" charset="-127"/>
                </a:rPr>
                <a:t>※ </a:t>
              </a:r>
              <a:r>
                <a:rPr lang="ko-KR" altLang="en-US" b="1" dirty="0">
                  <a:solidFill>
                    <a:srgbClr val="FF6600"/>
                  </a:solidFill>
                  <a:latin typeface="HY그래픽M" panose="02030600000101010101" pitchFamily="18" charset="-127"/>
                  <a:ea typeface="HY그래픽M" panose="02030600000101010101" pitchFamily="18" charset="-127"/>
                </a:rPr>
                <a:t>치료 </a:t>
              </a:r>
              <a:r>
                <a:rPr lang="en-US" altLang="ko-KR" b="1" dirty="0">
                  <a:solidFill>
                    <a:srgbClr val="FF6600"/>
                  </a:solidFill>
                  <a:latin typeface="HY그래픽M" panose="02030600000101010101" pitchFamily="18" charset="-127"/>
                  <a:ea typeface="HY그래픽M" panose="02030600000101010101" pitchFamily="18" charset="-127"/>
                </a:rPr>
                <a:t>: </a:t>
              </a:r>
              <a:r>
                <a:rPr lang="ko-KR" altLang="en-US" b="1" dirty="0">
                  <a:solidFill>
                    <a:srgbClr val="FF6600"/>
                  </a:solidFill>
                  <a:latin typeface="HY그래픽M" panose="02030600000101010101" pitchFamily="18" charset="-127"/>
                  <a:ea typeface="HY그래픽M" panose="02030600000101010101" pitchFamily="18" charset="-127"/>
                </a:rPr>
                <a:t>항바이러스제 사용</a:t>
              </a:r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572118" y="2823229"/>
            <a:ext cx="8618392" cy="1012724"/>
            <a:chOff x="467816" y="836712"/>
            <a:chExt cx="8618392" cy="1012724"/>
          </a:xfrm>
        </p:grpSpPr>
        <p:pic>
          <p:nvPicPr>
            <p:cNvPr id="12" name="그림 9" descr="0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923925"/>
              <a:ext cx="287338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467816" y="836712"/>
              <a:ext cx="7848600" cy="4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2900" indent="-342900" eaLnBrk="1" hangingPunct="1">
                <a:spcBef>
                  <a:spcPts val="1000"/>
                </a:spcBef>
                <a:defRPr/>
              </a:pPr>
              <a:r>
                <a:rPr kumimoji="0" lang="ko-KR" altLang="en-US" sz="2400" b="1" dirty="0" smtClean="0">
                  <a:solidFill>
                    <a:schemeClr val="bg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주요 감염 </a:t>
              </a:r>
              <a:r>
                <a:rPr kumimoji="0" lang="ko-KR" altLang="en-US" sz="2400" b="1" dirty="0" err="1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위험군</a:t>
              </a:r>
              <a:endParaRPr kumimoji="0" lang="ko-KR" altLang="en-US" sz="2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266" y="1387771"/>
              <a:ext cx="8506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가금류 농장 종사자</a:t>
              </a: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b="1" dirty="0" err="1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살처분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종사자</a:t>
              </a: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방역 종사자</a:t>
              </a: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의료기관 종사자 등</a:t>
              </a: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118" y="4022785"/>
            <a:ext cx="2648249" cy="215142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4950" y="3973979"/>
            <a:ext cx="2587210" cy="220022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6743" y="3973978"/>
            <a:ext cx="2603729" cy="22002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9204" y="6157471"/>
            <a:ext cx="216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가금류 농장 종사자</a:t>
            </a:r>
            <a:endParaRPr lang="ko-KR" alt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94534" y="6157471"/>
            <a:ext cx="216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살처분</a:t>
            </a:r>
            <a:r>
              <a:rPr lang="ko-KR" altLang="en-US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종사자</a:t>
            </a:r>
            <a:endParaRPr lang="ko-KR" alt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54375" y="6157471"/>
            <a:ext cx="216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의료기관 종사자</a:t>
            </a:r>
            <a:endParaRPr lang="ko-KR" alt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4316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그림 24" descr="0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" y="620713"/>
            <a:ext cx="9108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793908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ko-KR" altLang="en-US" sz="32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en-US" altLang="ko-K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  <a:r>
              <a:rPr kumimoji="0" lang="en-US" altLang="ko-KR" sz="32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32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관련근거</a:t>
            </a:r>
            <a:endParaRPr kumimoji="0"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72118" y="897834"/>
            <a:ext cx="8237468" cy="2200504"/>
            <a:chOff x="467816" y="836712"/>
            <a:chExt cx="8237468" cy="2200504"/>
          </a:xfrm>
        </p:grpSpPr>
        <p:pic>
          <p:nvPicPr>
            <p:cNvPr id="6149" name="그림 9" descr="0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923925"/>
              <a:ext cx="287338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467816" y="836712"/>
              <a:ext cx="7848600" cy="838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2900" indent="-342900" eaLnBrk="1" hangingPunct="1">
                <a:spcBef>
                  <a:spcPts val="1000"/>
                </a:spcBef>
                <a:defRPr/>
              </a:pPr>
              <a:r>
                <a:rPr kumimoji="0" lang="ko-KR" altLang="en-US" sz="2400" b="1" dirty="0">
                  <a:solidFill>
                    <a:schemeClr val="bg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ko-KR" altLang="en-US" sz="24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감염예방을 위한 사업주의 보건상의 조치</a:t>
              </a:r>
              <a:endParaRPr kumimoji="0" lang="en-US" altLang="ko-KR" sz="2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900" indent="-342900" eaLnBrk="1" hangingPunct="1">
                <a:spcBef>
                  <a:spcPts val="1000"/>
                </a:spcBef>
                <a:defRPr/>
              </a:pPr>
              <a:r>
                <a:rPr kumimoji="0" lang="en-US" altLang="ko-KR" sz="16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  (</a:t>
              </a:r>
              <a:r>
                <a:rPr kumimoji="0" lang="ko-KR" altLang="en-US" sz="16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산업안전보건법 제</a:t>
              </a:r>
              <a:r>
                <a:rPr kumimoji="0" lang="en-US" altLang="ko-KR" sz="16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24</a:t>
              </a:r>
              <a:r>
                <a:rPr kumimoji="0" lang="ko-KR" altLang="en-US" sz="16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조 및 안전보건규칙 제</a:t>
              </a:r>
              <a:r>
                <a:rPr kumimoji="0" lang="en-US" altLang="ko-KR" sz="16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8</a:t>
              </a:r>
              <a:r>
                <a:rPr kumimoji="0" lang="ko-KR" altLang="en-US" sz="16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장 병원체에 의한 건강장해 예방</a:t>
              </a:r>
              <a:r>
                <a:rPr kumimoji="0" lang="en-US" altLang="ko-KR" sz="16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kumimoji="0" lang="en-US" altLang="ko-KR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3284" y="1873308"/>
              <a:ext cx="7992000" cy="116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감염예방을 위한 </a:t>
              </a:r>
              <a:r>
                <a:rPr lang="ko-KR" altLang="en-US" sz="2000" b="1" dirty="0">
                  <a:solidFill>
                    <a:srgbClr val="FF33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계획수립</a:t>
              </a:r>
              <a:r>
                <a:rPr lang="en-US" altLang="ko-KR" sz="2000" b="1" dirty="0">
                  <a:solidFill>
                    <a:srgbClr val="FF33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b="1" dirty="0">
                  <a:solidFill>
                    <a:srgbClr val="FF33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적절한 보호구지급･착용</a:t>
              </a:r>
              <a:r>
                <a:rPr lang="en-US" altLang="ko-KR" sz="2000" b="1" dirty="0">
                  <a:solidFill>
                    <a:srgbClr val="FF33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b="1" dirty="0">
                  <a:solidFill>
                    <a:srgbClr val="FF33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예방접종</a:t>
              </a:r>
              <a:r>
                <a:rPr lang="en-US" altLang="ko-KR" sz="2000" b="1" dirty="0">
                  <a:solidFill>
                    <a:srgbClr val="FF33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b="1" dirty="0">
                  <a:solidFill>
                    <a:srgbClr val="FF33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유해성 주지</a:t>
              </a: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b="1" dirty="0" err="1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감염병의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원인</a:t>
              </a: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전파 및 감염경로</a:t>
              </a: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증상 등</a:t>
              </a: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), </a:t>
              </a:r>
              <a:r>
                <a:rPr lang="ko-KR" altLang="en-US" sz="2000" b="1" dirty="0" err="1">
                  <a:solidFill>
                    <a:srgbClr val="FF33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감염병</a:t>
              </a:r>
              <a:r>
                <a:rPr lang="ko-KR" altLang="en-US" sz="2000" b="1" dirty="0">
                  <a:solidFill>
                    <a:srgbClr val="FF33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발생 근로자에 대한 적절한 처치 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</a:t>
              </a:r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3429000"/>
            <a:ext cx="3240360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0516" y="3429000"/>
            <a:ext cx="3143892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99272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그림 24" descr="0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" y="620713"/>
            <a:ext cx="9108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793908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ko-KR" altLang="en-US" sz="32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en-US" altLang="ko-K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0" lang="ko-KR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인체감염 예방수칙</a:t>
            </a:r>
            <a:endParaRPr kumimoji="0"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16134" y="836712"/>
            <a:ext cx="8248354" cy="3469744"/>
            <a:chOff x="467816" y="836712"/>
            <a:chExt cx="8248354" cy="3469744"/>
          </a:xfrm>
        </p:grpSpPr>
        <p:pic>
          <p:nvPicPr>
            <p:cNvPr id="6149" name="그림 9" descr="0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923925"/>
              <a:ext cx="287338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467816" y="836712"/>
              <a:ext cx="7848600" cy="838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2900" indent="-342900" eaLnBrk="1" hangingPunct="1">
                <a:spcBef>
                  <a:spcPts val="1000"/>
                </a:spcBef>
                <a:defRPr/>
              </a:pPr>
              <a:r>
                <a:rPr kumimoji="0" lang="ko-KR" altLang="en-US" sz="2400" b="1" dirty="0" smtClean="0">
                  <a:solidFill>
                    <a:schemeClr val="bg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kumimoji="0" lang="ko-KR" altLang="en-US" sz="2400" b="1" dirty="0" err="1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살처분</a:t>
              </a:r>
              <a:r>
                <a:rPr kumimoji="0" lang="ko-KR" altLang="en-US" sz="24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및 오염제거 시 </a:t>
              </a:r>
              <a:r>
                <a:rPr kumimoji="0" lang="ko-KR" altLang="en-US" sz="24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개인위생수칙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을 잘 준수하고 </a:t>
              </a:r>
              <a:r>
                <a:rPr kumimoji="0" lang="ko-KR" altLang="en-US" sz="24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개인보호구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를 </a:t>
              </a:r>
              <a:r>
                <a:rPr kumimoji="0" lang="ko-KR" altLang="en-US" sz="24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철저히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착용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3284" y="1628800"/>
              <a:ext cx="800288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개인보호구는 농장에 들어가기 전에 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입고</a:t>
              </a:r>
              <a:endParaRPr lang="en-US" altLang="ko-KR" sz="2000" b="1" dirty="0" smtClean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농장에 들어갈 때마다 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교체</a:t>
              </a:r>
              <a:endParaRPr lang="en-US" altLang="ko-KR" sz="2000" b="1" dirty="0" smtClean="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개인보호구를 입고 벗는 방법을 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철저히 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준수</a:t>
              </a:r>
              <a:endParaRPr lang="en-US" altLang="ko-KR" sz="2000" b="1" dirty="0" smtClean="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작업 중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취식 및 흡연금지</a:t>
              </a:r>
              <a:endParaRPr lang="en-US" altLang="ko-KR" sz="2000" b="1" dirty="0" smtClean="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적절한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휴게장소 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마련 및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충분한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휴식시간 제공</a:t>
              </a:r>
              <a:endParaRPr lang="ko-KR" altLang="en-US" sz="2000" b="1" dirty="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오염된 개인보호구는 일정장소에서 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소각 폐기</a:t>
              </a: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작업 후 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반드시 샤워</a:t>
              </a:r>
              <a:endParaRPr lang="en-US" altLang="ko-KR" sz="2000" b="1" dirty="0" smtClean="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716134" y="4330810"/>
            <a:ext cx="8248354" cy="1985943"/>
            <a:chOff x="467816" y="836712"/>
            <a:chExt cx="8248354" cy="1985943"/>
          </a:xfrm>
        </p:grpSpPr>
        <p:pic>
          <p:nvPicPr>
            <p:cNvPr id="14" name="그림 9" descr="0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923925"/>
              <a:ext cx="287338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467816" y="836712"/>
              <a:ext cx="8032330" cy="833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marL="342900" indent="-342900" eaLnBrk="1" hangingPunct="1">
                <a:spcBef>
                  <a:spcPts val="1000"/>
                </a:spcBef>
                <a:defRPr/>
              </a:pPr>
              <a:r>
                <a:rPr kumimoji="0" lang="ko-KR" altLang="en-US" sz="2400" b="1" dirty="0" smtClean="0">
                  <a:solidFill>
                    <a:schemeClr val="bg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kumimoji="0" lang="ko-KR" altLang="en-US" sz="2400" b="1" dirty="0" err="1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살처분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참여 후</a:t>
              </a:r>
              <a:r>
                <a:rPr kumimoji="0" lang="en-US" altLang="ko-KR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열이나 근육통</a:t>
              </a:r>
              <a:r>
                <a:rPr kumimoji="0" lang="en-US" altLang="ko-KR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</a:t>
              </a:r>
              <a:r>
                <a:rPr kumimoji="0" lang="en-US" altLang="ko-KR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kumimoji="0" lang="ko-KR" altLang="en-US" sz="2400" b="1" dirty="0" err="1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인후통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등 호흡기 증상이 발생하면 </a:t>
              </a:r>
              <a:r>
                <a:rPr kumimoji="0" lang="ko-KR" altLang="en-US" sz="24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인근 보건소 및 질병관리본부 연락</a:t>
              </a:r>
              <a:endParaRPr kumimoji="0" lang="ko-KR" altLang="en-US" sz="2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3284" y="1696193"/>
              <a:ext cx="8002886" cy="112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증상이 발생 시 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가족과의 접촉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을 최소화</a:t>
              </a: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기침하거나 재채기를 할 때 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입과 코를 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화장지로 막을 것</a:t>
              </a:r>
              <a:endParaRPr lang="en-US" altLang="ko-KR" sz="2000" b="1" dirty="0" smtClean="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6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6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lang="en-US" altLang="ko-KR" sz="1600" dirty="0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* </a:t>
              </a:r>
              <a:r>
                <a:rPr lang="ko-KR" altLang="en-US" sz="1600" dirty="0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외국인 근로자의 경우 반드시 </a:t>
              </a:r>
              <a:r>
                <a:rPr lang="ko-KR" altLang="en-US" sz="1600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관리조사 보고서를 확인</a:t>
              </a:r>
              <a:r>
                <a:rPr lang="ko-KR" altLang="en-US" sz="1600" dirty="0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하여 </a:t>
              </a:r>
              <a:r>
                <a:rPr lang="ko-KR" altLang="en-US" sz="1600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추적관리</a:t>
              </a:r>
              <a:r>
                <a:rPr lang="ko-KR" altLang="en-US" sz="1600" dirty="0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를 실시</a:t>
              </a:r>
              <a:endParaRPr lang="ko-KR" altLang="en-US" sz="16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8434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그림 24" descr="0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" y="620713"/>
            <a:ext cx="9108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793908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ko-KR" altLang="en-US" sz="32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en-US" altLang="ko-K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0" lang="ko-KR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인체감염 예방수칙</a:t>
            </a:r>
            <a:endParaRPr kumimoji="0"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72118" y="836712"/>
            <a:ext cx="8248354" cy="1992417"/>
            <a:chOff x="467816" y="836712"/>
            <a:chExt cx="8248354" cy="1992417"/>
          </a:xfrm>
        </p:grpSpPr>
        <p:pic>
          <p:nvPicPr>
            <p:cNvPr id="6149" name="그림 9" descr="0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923925"/>
              <a:ext cx="287338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467816" y="836712"/>
              <a:ext cx="8032330" cy="833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marL="342900" indent="-342900" eaLnBrk="1" hangingPunct="1">
                <a:spcBef>
                  <a:spcPts val="1000"/>
                </a:spcBef>
                <a:defRPr/>
              </a:pPr>
              <a:r>
                <a:rPr kumimoji="0" lang="ko-KR" altLang="en-US" sz="2400" b="1" dirty="0" smtClean="0">
                  <a:solidFill>
                    <a:schemeClr val="bg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항바이러스제</a:t>
              </a:r>
              <a:r>
                <a:rPr kumimoji="0" lang="en-US" altLang="ko-KR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kumimoji="0" lang="ko-KR" altLang="en-US" sz="2400" b="1" dirty="0" err="1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타미플루</a:t>
              </a:r>
              <a:r>
                <a:rPr kumimoji="0" lang="en-US" altLang="ko-KR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는 </a:t>
              </a:r>
              <a:r>
                <a:rPr kumimoji="0" lang="en-US" altLang="ko-KR" sz="24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r>
                <a:rPr kumimoji="0" lang="ko-KR" altLang="en-US" sz="24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</a:t>
              </a:r>
              <a:r>
                <a:rPr kumimoji="0" lang="en-US" altLang="ko-KR" sz="24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r>
                <a:rPr kumimoji="0" lang="ko-KR" altLang="en-US" sz="24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 </a:t>
              </a:r>
              <a:r>
                <a:rPr kumimoji="0" lang="en-US" altLang="ko-KR" sz="24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r>
                <a:rPr kumimoji="0" lang="ko-KR" altLang="en-US" sz="24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알씩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을 </a:t>
              </a:r>
              <a:r>
                <a:rPr kumimoji="0" lang="ko-KR" altLang="en-US" sz="2400" b="1" dirty="0" err="1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살처분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또는 오염제거 완료 후 </a:t>
              </a:r>
              <a:r>
                <a:rPr kumimoji="0" lang="en-US" altLang="ko-KR" sz="24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7</a:t>
              </a:r>
              <a:r>
                <a:rPr kumimoji="0" lang="ko-KR" altLang="en-US" sz="24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일간 </a:t>
              </a:r>
              <a:r>
                <a:rPr kumimoji="0" lang="ko-KR" altLang="en-US" sz="24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복용</a:t>
              </a:r>
              <a:r>
                <a:rPr kumimoji="0" lang="en-US" altLang="ko-KR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(10</a:t>
              </a:r>
              <a:r>
                <a:rPr kumimoji="0" lang="ko-KR" altLang="en-US" sz="2000" b="1" dirty="0" err="1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일이상</a:t>
              </a:r>
              <a:r>
                <a:rPr kumimoji="0"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복용금지</a:t>
              </a:r>
              <a:r>
                <a:rPr kumimoji="0" lang="en-US" altLang="ko-KR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kumimoji="0" lang="ko-KR" altLang="en-US" sz="2000" b="1" dirty="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3284" y="1628800"/>
              <a:ext cx="80028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복용 시 구토</a:t>
              </a: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구역 등의 부작용이 나타날 수 있으며</a:t>
              </a:r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복용이 불가능할 정도로 심할 경우는 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인근 보건소 또는 </a:t>
              </a:r>
              <a:r>
                <a:rPr lang="en-US" altLang="ko-KR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1339 (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질병관리본부</a:t>
              </a:r>
              <a:r>
                <a:rPr lang="en-US" altLang="ko-KR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연락할 것</a:t>
              </a:r>
              <a:endParaRPr lang="ko-KR" altLang="en-US" sz="2000" b="1" dirty="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77" y="2937572"/>
            <a:ext cx="3962544" cy="256574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7579" y="3140968"/>
            <a:ext cx="3607556" cy="22322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7624" y="561418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항바이러스제 </a:t>
            </a:r>
            <a:r>
              <a:rPr lang="ko-KR" altLang="en-US" dirty="0" err="1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타미플루</a:t>
            </a:r>
            <a:endParaRPr lang="ko-KR" alt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7221" y="561418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항바이러스제 투여모습</a:t>
            </a:r>
            <a:endParaRPr lang="ko-KR" alt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6823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그림 24" descr="0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" y="620713"/>
            <a:ext cx="9108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793908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ko-KR" altLang="en-US" sz="32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en-US" altLang="ko-K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0" lang="ko-KR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개인보호구 착용 및 사용법</a:t>
            </a:r>
            <a:r>
              <a:rPr kumimoji="0"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레벨 </a:t>
            </a:r>
            <a:r>
              <a:rPr kumimoji="0"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이상</a:t>
            </a:r>
            <a:r>
              <a:rPr kumimoji="0"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ko-KR" alt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72118" y="836712"/>
            <a:ext cx="8251735" cy="3172420"/>
            <a:chOff x="467816" y="836712"/>
            <a:chExt cx="8251735" cy="3172420"/>
          </a:xfrm>
        </p:grpSpPr>
        <p:pic>
          <p:nvPicPr>
            <p:cNvPr id="6149" name="그림 9" descr="0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923925"/>
              <a:ext cx="287338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467816" y="836712"/>
              <a:ext cx="7848600" cy="133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2900" indent="-342900" eaLnBrk="1" hangingPunct="1">
                <a:spcBef>
                  <a:spcPts val="1000"/>
                </a:spcBef>
                <a:defRPr/>
              </a:pPr>
              <a:r>
                <a:rPr kumimoji="0" lang="ko-KR" altLang="en-US" sz="2400" b="1" dirty="0" smtClean="0">
                  <a:solidFill>
                    <a:schemeClr val="bg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개인보호구는 철저하게 착용되었을 때만 감염을 막을 수 있으므로 </a:t>
              </a:r>
              <a:r>
                <a:rPr kumimoji="0" lang="ko-KR" altLang="en-US" sz="24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착용 시 입고 벗는 순서</a:t>
              </a:r>
              <a:r>
                <a:rPr kumimoji="0" lang="ko-KR" altLang="en-US" sz="24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를 유념</a:t>
              </a:r>
            </a:p>
            <a:p>
              <a:pPr marL="342900" indent="-342900" eaLnBrk="1" hangingPunct="1">
                <a:spcBef>
                  <a:spcPts val="1000"/>
                </a:spcBef>
                <a:defRPr/>
              </a:pPr>
              <a:endParaRPr kumimoji="0" lang="ko-KR" altLang="en-US" sz="2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6665" y="1700808"/>
              <a:ext cx="800288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덧신 등 보호구는 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튼튼한 재질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로 된 것을 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착용</a:t>
              </a:r>
              <a:endParaRPr lang="en-US" altLang="ko-KR" sz="2000" b="1" dirty="0" smtClean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오염된 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개인보호구는 벗자마자 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자신의 신체부위와 주변환경이 오염되지 않도록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주의하여 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탈의</a:t>
              </a:r>
              <a:endParaRPr lang="en-US" altLang="ko-KR" sz="2000" b="1" dirty="0" smtClean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탈의한 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보호구는 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재사용 금지 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및 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특정 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장소에서 폐기</a:t>
              </a: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개인보호구 착용이 </a:t>
              </a:r>
              <a:r>
                <a:rPr lang="ko-KR" altLang="en-US" sz="2000" b="1" dirty="0" err="1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손씻기</a:t>
              </a:r>
              <a:r>
                <a:rPr lang="ko-KR" altLang="en-US" sz="2000" b="1" dirty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등과 같은 개인위생을 대치할 수 없으므로 </a:t>
              </a:r>
              <a:r>
                <a:rPr lang="ko-KR" altLang="en-US" sz="2000" b="1" dirty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개인위생관리에 </a:t>
              </a:r>
              <a:r>
                <a:rPr lang="ko-KR" altLang="en-US" sz="2000" b="1" dirty="0" smtClean="0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최선</a:t>
              </a:r>
              <a:r>
                <a:rPr lang="ko-KR" altLang="en-US" sz="2000" b="1" dirty="0" smtClean="0">
                  <a:solidFill>
                    <a:schemeClr val="bg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을 다할 것</a:t>
              </a:r>
              <a:endParaRPr lang="ko-KR" altLang="en-US" sz="20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6</a:t>
            </a:r>
            <a:endParaRPr lang="ko-KR" altLang="en-US" dirty="0"/>
          </a:p>
        </p:txBody>
      </p:sp>
      <p:pic>
        <p:nvPicPr>
          <p:cNvPr id="45057" name="_x136307264" descr="EMB00003490240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24660"/>
            <a:ext cx="1184846" cy="200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_x136306224" descr="EMB0000349024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66" y="4009937"/>
            <a:ext cx="1693200" cy="202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_x136306944" descr="EMB0000349024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30" y="4005064"/>
            <a:ext cx="1688902" cy="20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5063" name="_x136304704" descr="EMB0000349024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396" y="4005064"/>
            <a:ext cx="1368152" cy="20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09338" y="6022807"/>
            <a:ext cx="1545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보호복과</a:t>
            </a:r>
            <a:r>
              <a:rPr lang="ko-KR" altLang="en-US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덧신</a:t>
            </a:r>
            <a:endParaRPr lang="ko-KR" altLang="en-US" sz="16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1278" y="6040007"/>
            <a:ext cx="1764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방진마스크</a:t>
            </a:r>
            <a:r>
              <a:rPr lang="en-US" altLang="ko-KR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(N95)</a:t>
            </a:r>
            <a:endParaRPr lang="ko-KR" altLang="en-US" sz="16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28828" y="6045109"/>
            <a:ext cx="1545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고글</a:t>
            </a:r>
            <a:endParaRPr lang="ko-KR" altLang="en-US" sz="16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83351" y="6045109"/>
            <a:ext cx="1545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일회용 장갑</a:t>
            </a:r>
            <a:endParaRPr lang="ko-KR" altLang="en-US" sz="16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5900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4012</TotalTime>
  <Words>1212</Words>
  <Application>Microsoft Office PowerPoint</Application>
  <PresentationFormat>화면 슬라이드 쇼(4:3)</PresentationFormat>
  <Paragraphs>222</Paragraphs>
  <Slides>21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1" baseType="lpstr">
      <vt:lpstr>HY그래픽M</vt:lpstr>
      <vt:lpstr>HY울릉도M</vt:lpstr>
      <vt:lpstr>HY헤드라인M</vt:lpstr>
      <vt:lpstr>굴림</vt:lpstr>
      <vt:lpstr>맑은 고딕</vt:lpstr>
      <vt:lpstr>-윤고딕150</vt:lpstr>
      <vt:lpstr>Arial</vt:lpstr>
      <vt:lpstr>Times New Roman</vt:lpstr>
      <vt:lpstr>Wingdings</vt:lpstr>
      <vt:lpstr>Standarddesign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MASTER</dc:creator>
  <cp:lastModifiedBy>박혜정</cp:lastModifiedBy>
  <cp:revision>229</cp:revision>
  <cp:lastPrinted>2016-12-20T05:39:44Z</cp:lastPrinted>
  <dcterms:created xsi:type="dcterms:W3CDTF">2014-01-22T04:15:54Z</dcterms:created>
  <dcterms:modified xsi:type="dcterms:W3CDTF">2016-12-20T06:37:15Z</dcterms:modified>
</cp:coreProperties>
</file>